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3" r:id="rId16"/>
    <p:sldId id="274" r:id="rId17"/>
    <p:sldId id="275" r:id="rId18"/>
    <p:sldId id="276" r:id="rId19"/>
    <p:sldId id="277" r:id="rId20"/>
    <p:sldId id="278" r:id="rId21"/>
    <p:sldId id="279" r:id="rId22"/>
  </p:sldIdLst>
  <p:sldSz cx="9144000" cy="5143500" type="screen16x9"/>
  <p:notesSz cx="7010400"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54"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387136"/>
            <a:ext cx="5608320" cy="4156234"/>
          </a:xfrm>
          <a:prstGeom prst="rect">
            <a:avLst/>
          </a:prstGeom>
          <a:noFill/>
          <a:ln>
            <a:noFill/>
          </a:ln>
        </p:spPr>
        <p:txBody>
          <a:bodyPr spcFirstLastPara="1" wrap="square" lIns="92815" tIns="92815" rIns="92815" bIns="9281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26f8a3ded5_0_107: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26f8a3ded5_0_107: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26f8a3ded5_0_146: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26f8a3ded5_0_146: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26f8a3ded5_1_0: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226f8a3ded5_1_0: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26f8a3ded5_1_11: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226f8a3ded5_1_11: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26f8a3ded5_1_20: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26f8a3ded5_1_20: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226f8a3ded5_1_41: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226f8a3ded5_1_41: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226f8a3ded5_0_293: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226f8a3ded5_0_293: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226f8a3ded5_0_127: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226f8a3ded5_0_127: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26f8a3ded5_1_31: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226f8a3ded5_1_31: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226f8a3ded5_0_215: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226f8a3ded5_0_215: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26f8a3ded5_0_182: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226f8a3ded5_0_182: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26f8a3ded5_0_117: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26f8a3ded5_0_117: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226f8a3ded5_0_193: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226f8a3ded5_0_193: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226f8a3ded5_0_202: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6" name="Google Shape;266;g226f8a3ded5_0_202: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26f8a3ded5_0_278: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26f8a3ded5_0_278: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26f8a3ded5_0_287: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26f8a3ded5_0_287: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26f8a3ded5_0_137: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226f8a3ded5_0_137: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26f8a3ded5_0_259: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26f8a3ded5_0_259: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26f8a3ded5_0_155: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26f8a3ded5_0_155: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26f8a3ded5_1_51: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26f8a3ded5_1_51: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26f8a3ded5_0_268:notes"/>
          <p:cNvSpPr>
            <a:spLocks noGrp="1" noRot="1" noChangeAspect="1"/>
          </p:cNvSpPr>
          <p:nvPr>
            <p:ph type="sldImg" idx="2"/>
          </p:nvPr>
        </p:nvSpPr>
        <p:spPr>
          <a:xfrm>
            <a:off x="427038" y="692150"/>
            <a:ext cx="6157912" cy="34639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226f8a3ded5_0_268:notes"/>
          <p:cNvSpPr txBox="1">
            <a:spLocks noGrp="1"/>
          </p:cNvSpPr>
          <p:nvPr>
            <p:ph type="body" idx="1"/>
          </p:nvPr>
        </p:nvSpPr>
        <p:spPr>
          <a:xfrm>
            <a:off x="701040" y="4387136"/>
            <a:ext cx="5608320" cy="4156234"/>
          </a:xfrm>
          <a:prstGeom prst="rect">
            <a:avLst/>
          </a:prstGeom>
        </p:spPr>
        <p:txBody>
          <a:bodyPr spcFirstLastPara="1" wrap="square" lIns="92815" tIns="92815" rIns="92815" bIns="92815"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3"/>
        <p:cNvGrpSpPr/>
        <p:nvPr/>
      </p:nvGrpSpPr>
      <p:grpSpPr>
        <a:xfrm>
          <a:off x="0" y="0"/>
          <a:ext cx="0" cy="0"/>
          <a:chOff x="0" y="0"/>
          <a:chExt cx="0" cy="0"/>
        </a:xfrm>
      </p:grpSpPr>
      <p:sp>
        <p:nvSpPr>
          <p:cNvPr id="74" name="Google Shape;74;p15"/>
          <p:cNvSpPr txBox="1">
            <a:spLocks noGrp="1"/>
          </p:cNvSpPr>
          <p:nvPr>
            <p:ph type="ctrTitle"/>
          </p:nvPr>
        </p:nvSpPr>
        <p:spPr>
          <a:xfrm>
            <a:off x="311700" y="1044716"/>
            <a:ext cx="8520600" cy="50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endParaRPr sz="2770" dirty="0">
              <a:solidFill>
                <a:srgbClr val="0D0D0D"/>
              </a:solidFill>
            </a:endParaRPr>
          </a:p>
          <a:p>
            <a:pPr marL="0" lvl="0" indent="0" algn="l" rtl="0">
              <a:spcBef>
                <a:spcPts val="0"/>
              </a:spcBef>
              <a:spcAft>
                <a:spcPts val="0"/>
              </a:spcAft>
              <a:buSzPts val="990"/>
              <a:buNone/>
            </a:pPr>
            <a:endParaRPr sz="2770" dirty="0">
              <a:solidFill>
                <a:srgbClr val="0D0D0D"/>
              </a:solidFill>
            </a:endParaRPr>
          </a:p>
          <a:p>
            <a:pPr marL="0" lvl="0" indent="0" algn="ctr" rtl="0">
              <a:spcBef>
                <a:spcPts val="0"/>
              </a:spcBef>
              <a:spcAft>
                <a:spcPts val="0"/>
              </a:spcAft>
              <a:buSzPts val="990"/>
              <a:buNone/>
            </a:pPr>
            <a:endParaRPr sz="2770" dirty="0">
              <a:solidFill>
                <a:srgbClr val="0D0D0D"/>
              </a:solidFill>
            </a:endParaRPr>
          </a:p>
          <a:p>
            <a:pPr marL="0" lvl="0" indent="0" algn="ctr" rtl="0">
              <a:spcBef>
                <a:spcPts val="0"/>
              </a:spcBef>
              <a:spcAft>
                <a:spcPts val="0"/>
              </a:spcAft>
              <a:buSzPts val="990"/>
              <a:buNone/>
            </a:pPr>
            <a:r>
              <a:rPr lang="en" sz="2770" dirty="0">
                <a:solidFill>
                  <a:srgbClr val="0D0D0D"/>
                </a:solidFill>
              </a:rPr>
              <a:t>Why you should understand the basics</a:t>
            </a:r>
            <a:endParaRPr sz="2770" dirty="0">
              <a:solidFill>
                <a:srgbClr val="0D0D0D"/>
              </a:solidFill>
            </a:endParaRPr>
          </a:p>
        </p:txBody>
      </p:sp>
      <p:cxnSp>
        <p:nvCxnSpPr>
          <p:cNvPr id="75" name="Google Shape;75;p15"/>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76" name="Google Shape;76;p15"/>
          <p:cNvCxnSpPr/>
          <p:nvPr/>
        </p:nvCxnSpPr>
        <p:spPr>
          <a:xfrm>
            <a:off x="184000" y="1480875"/>
            <a:ext cx="8948700" cy="22800"/>
          </a:xfrm>
          <a:prstGeom prst="straightConnector1">
            <a:avLst/>
          </a:prstGeom>
          <a:noFill/>
          <a:ln w="9525" cap="flat" cmpd="sng">
            <a:solidFill>
              <a:schemeClr val="dk2"/>
            </a:solidFill>
            <a:prstDash val="solid"/>
            <a:round/>
            <a:headEnd type="none" w="med" len="med"/>
            <a:tailEnd type="none" w="med" len="med"/>
          </a:ln>
        </p:spPr>
      </p:cxnSp>
      <p:sp>
        <p:nvSpPr>
          <p:cNvPr id="77" name="Google Shape;77;p15"/>
          <p:cNvSpPr txBox="1"/>
          <p:nvPr/>
        </p:nvSpPr>
        <p:spPr>
          <a:xfrm>
            <a:off x="184000" y="1775325"/>
            <a:ext cx="5951700" cy="2174924"/>
          </a:xfrm>
          <a:prstGeom prst="rect">
            <a:avLst/>
          </a:prstGeom>
          <a:noFill/>
          <a:ln>
            <a:noFill/>
          </a:ln>
        </p:spPr>
        <p:txBody>
          <a:bodyPr spcFirstLastPara="1" wrap="square" lIns="91425" tIns="91425" rIns="91425" bIns="91425" anchor="t" anchorCtr="0">
            <a:spAutoFit/>
          </a:bodyPr>
          <a:lstStyle/>
          <a:p>
            <a:pPr marL="457200" lvl="0" indent="-330200" algn="l" rtl="0">
              <a:spcBef>
                <a:spcPts val="0"/>
              </a:spcBef>
              <a:spcAft>
                <a:spcPts val="0"/>
              </a:spcAft>
              <a:buSzPts val="1600"/>
              <a:buChar char="●"/>
            </a:pPr>
            <a:r>
              <a:rPr lang="en" sz="1600" dirty="0"/>
              <a:t>Immigration status intersects with most areas of law</a:t>
            </a:r>
            <a:endParaRPr sz="1600" dirty="0"/>
          </a:p>
          <a:p>
            <a:pPr marL="457200" lvl="0" indent="-330200" algn="l" rtl="0">
              <a:spcBef>
                <a:spcPts val="1000"/>
              </a:spcBef>
              <a:spcAft>
                <a:spcPts val="0"/>
              </a:spcAft>
              <a:buSzPts val="1600"/>
              <a:buChar char="●"/>
            </a:pPr>
            <a:r>
              <a:rPr lang="en" sz="1600" dirty="0"/>
              <a:t>Avoiding mistakes or mishaps in the process</a:t>
            </a:r>
          </a:p>
          <a:p>
            <a:pPr marL="457200" lvl="0" indent="-330200" algn="l" rtl="0">
              <a:spcBef>
                <a:spcPts val="1000"/>
              </a:spcBef>
              <a:spcAft>
                <a:spcPts val="0"/>
              </a:spcAft>
              <a:buSzPts val="1600"/>
              <a:buChar char="●"/>
            </a:pPr>
            <a:r>
              <a:rPr lang="en" sz="1600" dirty="0"/>
              <a:t>Your clients may have questions and anxieties about how their immigration status effects their cases, or what risks they face with a particular outcome. </a:t>
            </a:r>
            <a:endParaRPr sz="1600" dirty="0"/>
          </a:p>
          <a:p>
            <a:pPr marL="457200" lvl="0" indent="0" algn="l" rtl="0">
              <a:spcBef>
                <a:spcPts val="1000"/>
              </a:spcBef>
              <a:spcAft>
                <a:spcPts val="1000"/>
              </a:spcAft>
              <a:buNone/>
            </a:pPr>
            <a:endParaRPr sz="1600" dirty="0"/>
          </a:p>
        </p:txBody>
      </p:sp>
      <p:pic>
        <p:nvPicPr>
          <p:cNvPr id="78" name="Google Shape;78;p15"/>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79" name="Google Shape;79;p15"/>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0"/>
        <p:cNvGrpSpPr/>
        <p:nvPr/>
      </p:nvGrpSpPr>
      <p:grpSpPr>
        <a:xfrm>
          <a:off x="0" y="0"/>
          <a:ext cx="0" cy="0"/>
          <a:chOff x="0" y="0"/>
          <a:chExt cx="0" cy="0"/>
        </a:xfrm>
      </p:grpSpPr>
      <p:sp>
        <p:nvSpPr>
          <p:cNvPr id="161" name="Google Shape;161;p24"/>
          <p:cNvSpPr txBox="1">
            <a:spLocks noGrp="1"/>
          </p:cNvSpPr>
          <p:nvPr>
            <p:ph type="ctrTitle"/>
          </p:nvPr>
        </p:nvSpPr>
        <p:spPr>
          <a:xfrm>
            <a:off x="96100" y="976379"/>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Becoming a Lawful Permanent Resident (LPR)</a:t>
            </a:r>
            <a:endParaRPr sz="3300">
              <a:solidFill>
                <a:srgbClr val="0D0D0D"/>
              </a:solidFill>
            </a:endParaRPr>
          </a:p>
        </p:txBody>
      </p:sp>
      <p:cxnSp>
        <p:nvCxnSpPr>
          <p:cNvPr id="162" name="Google Shape;162;p24"/>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63" name="Google Shape;163;p24"/>
          <p:cNvCxnSpPr/>
          <p:nvPr/>
        </p:nvCxnSpPr>
        <p:spPr>
          <a:xfrm>
            <a:off x="97650" y="13776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64" name="Google Shape;164;p24"/>
          <p:cNvSpPr txBox="1"/>
          <p:nvPr/>
        </p:nvSpPr>
        <p:spPr>
          <a:xfrm>
            <a:off x="96100" y="1604850"/>
            <a:ext cx="7793400" cy="2421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solidFill>
                  <a:schemeClr val="dk1"/>
                </a:solidFill>
              </a:rPr>
              <a:t>Colloquially referred to as “Green Card” holders </a:t>
            </a:r>
            <a:endParaRPr>
              <a:solidFill>
                <a:schemeClr val="dk1"/>
              </a:solidFill>
            </a:endParaRPr>
          </a:p>
          <a:p>
            <a:pPr marL="457200" lvl="0" indent="-317500" algn="l" rtl="0">
              <a:spcBef>
                <a:spcPts val="1000"/>
              </a:spcBef>
              <a:spcAft>
                <a:spcPts val="0"/>
              </a:spcAft>
              <a:buSzPts val="1400"/>
              <a:buChar char="●"/>
            </a:pPr>
            <a:r>
              <a:rPr lang="en">
                <a:solidFill>
                  <a:schemeClr val="dk1"/>
                </a:solidFill>
              </a:rPr>
              <a:t>To naturalize, you </a:t>
            </a:r>
            <a:r>
              <a:rPr lang="en" b="1">
                <a:solidFill>
                  <a:schemeClr val="dk1"/>
                </a:solidFill>
              </a:rPr>
              <a:t>must</a:t>
            </a:r>
            <a:r>
              <a:rPr lang="en">
                <a:solidFill>
                  <a:schemeClr val="dk1"/>
                </a:solidFill>
              </a:rPr>
              <a:t> be an LPR for 5 years, or 3 years if married to a US citizen the entire 3 years</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To become an LPR, you must qualify for one of the very limited categories</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Entering without inspection disqualifies an individual from the vast majority of legal statuses, including family based visas in most situations. Notable exceptions to this rule are asylum, VAWA and U visas </a:t>
            </a:r>
            <a:endParaRPr>
              <a:solidFill>
                <a:schemeClr val="dk1"/>
              </a:solidFill>
            </a:endParaRPr>
          </a:p>
          <a:p>
            <a:pPr marL="1371600" lvl="0" indent="0" algn="l" rtl="0">
              <a:spcBef>
                <a:spcPts val="1000"/>
              </a:spcBef>
              <a:spcAft>
                <a:spcPts val="1000"/>
              </a:spcAft>
              <a:buNone/>
            </a:pPr>
            <a:endParaRPr/>
          </a:p>
        </p:txBody>
      </p:sp>
      <p:pic>
        <p:nvPicPr>
          <p:cNvPr id="165" name="Google Shape;165;p24"/>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66" name="Google Shape;166;p24"/>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0"/>
        <p:cNvGrpSpPr/>
        <p:nvPr/>
      </p:nvGrpSpPr>
      <p:grpSpPr>
        <a:xfrm>
          <a:off x="0" y="0"/>
          <a:ext cx="0" cy="0"/>
          <a:chOff x="0" y="0"/>
          <a:chExt cx="0" cy="0"/>
        </a:xfrm>
      </p:grpSpPr>
      <p:sp>
        <p:nvSpPr>
          <p:cNvPr id="171" name="Google Shape;171;p25"/>
          <p:cNvSpPr txBox="1">
            <a:spLocks noGrp="1"/>
          </p:cNvSpPr>
          <p:nvPr>
            <p:ph type="ctrTitle"/>
          </p:nvPr>
        </p:nvSpPr>
        <p:spPr>
          <a:xfrm>
            <a:off x="311700" y="875204"/>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Becoming an LPR</a:t>
            </a:r>
            <a:endParaRPr sz="3300">
              <a:solidFill>
                <a:srgbClr val="0D0D0D"/>
              </a:solidFill>
            </a:endParaRPr>
          </a:p>
        </p:txBody>
      </p:sp>
      <p:cxnSp>
        <p:nvCxnSpPr>
          <p:cNvPr id="172" name="Google Shape;172;p25"/>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73" name="Google Shape;173;p25"/>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74" name="Google Shape;174;p25"/>
          <p:cNvSpPr txBox="1"/>
          <p:nvPr/>
        </p:nvSpPr>
        <p:spPr>
          <a:xfrm>
            <a:off x="125500" y="1632475"/>
            <a:ext cx="7793400" cy="4746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chemeClr val="dk1"/>
                </a:solidFill>
              </a:rPr>
              <a:t>Family reunification:</a:t>
            </a:r>
            <a:endParaRPr b="1">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Family reunification is the most way individual immigrate to the US</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A US citizen may petition for their spouse, under 21 unmarried children, parents (if the US citizen is over 21), fiance/e as “immediate” relatives (no wait except for the processing time, which is over a year). A US citizen may also petition for their over 21 children (wait list is about 9 years) married children (15 year wait) and siblings ( 16 year wait) </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An LPR may file for their spouses and children (3 year wait) and unmarried over 21 children (8 year wait) but NOT parents, fiance/es, or married children </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All of these wait times are longer for China, India, the Philippines and especially Mexico. The wait for a US citizen to bring their Mexican Citizen adult children of the US is 22 years, for example </a:t>
            </a:r>
            <a:endParaRPr>
              <a:solidFill>
                <a:schemeClr val="dk1"/>
              </a:solidFill>
            </a:endParaRPr>
          </a:p>
          <a:p>
            <a:pPr marL="0" lvl="0" indent="0" algn="l" rtl="0">
              <a:spcBef>
                <a:spcPts val="100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Asylees: </a:t>
            </a:r>
            <a:r>
              <a:rPr lang="en">
                <a:solidFill>
                  <a:schemeClr val="dk1"/>
                </a:solidFill>
              </a:rPr>
              <a:t>You may apply for LPR status 1 year after being granted asylum </a:t>
            </a:r>
            <a:endParaRPr>
              <a:solidFill>
                <a:schemeClr val="dk1"/>
              </a:solidFill>
            </a:endParaRPr>
          </a:p>
          <a:p>
            <a:pPr marL="0" lvl="0" indent="0" algn="l" rtl="0">
              <a:spcBef>
                <a:spcPts val="1000"/>
              </a:spcBef>
              <a:spcAft>
                <a:spcPts val="0"/>
              </a:spcAft>
              <a:buNone/>
            </a:pPr>
            <a:r>
              <a:rPr lang="en" b="1">
                <a:solidFill>
                  <a:schemeClr val="dk1"/>
                </a:solidFill>
              </a:rPr>
              <a:t>Refugees: </a:t>
            </a:r>
            <a:r>
              <a:rPr lang="en">
                <a:solidFill>
                  <a:schemeClr val="dk1"/>
                </a:solidFill>
              </a:rPr>
              <a:t>You may apply for LPR status 1 year after entering the US as a refugee </a:t>
            </a:r>
            <a:endParaRPr>
              <a:solidFill>
                <a:schemeClr val="dk1"/>
              </a:solidFill>
            </a:endParaRPr>
          </a:p>
          <a:p>
            <a:pPr marL="0" lvl="0" indent="0" algn="l" rtl="0">
              <a:spcBef>
                <a:spcPts val="1000"/>
              </a:spcBef>
              <a:spcAft>
                <a:spcPts val="0"/>
              </a:spcAft>
              <a:buNone/>
            </a:pPr>
            <a:endParaRPr>
              <a:solidFill>
                <a:schemeClr val="dk1"/>
              </a:solidFill>
            </a:endParaRPr>
          </a:p>
          <a:p>
            <a:pPr marL="0" lvl="0" indent="0" algn="l" rtl="0">
              <a:spcBef>
                <a:spcPts val="1000"/>
              </a:spcBef>
              <a:spcAft>
                <a:spcPts val="0"/>
              </a:spcAft>
              <a:buNone/>
            </a:pPr>
            <a:endParaRPr b="1">
              <a:solidFill>
                <a:schemeClr val="dk1"/>
              </a:solidFill>
            </a:endParaRPr>
          </a:p>
          <a:p>
            <a:pPr marL="1371600" lvl="0" indent="0" algn="l" rtl="0">
              <a:spcBef>
                <a:spcPts val="0"/>
              </a:spcBef>
              <a:spcAft>
                <a:spcPts val="0"/>
              </a:spcAft>
              <a:buNone/>
            </a:pPr>
            <a:endParaRPr/>
          </a:p>
        </p:txBody>
      </p:sp>
      <p:pic>
        <p:nvPicPr>
          <p:cNvPr id="175" name="Google Shape;175;p25"/>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76" name="Google Shape;176;p25"/>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0"/>
        <p:cNvGrpSpPr/>
        <p:nvPr/>
      </p:nvGrpSpPr>
      <p:grpSpPr>
        <a:xfrm>
          <a:off x="0" y="0"/>
          <a:ext cx="0" cy="0"/>
          <a:chOff x="0" y="0"/>
          <a:chExt cx="0" cy="0"/>
        </a:xfrm>
      </p:grpSpPr>
      <p:sp>
        <p:nvSpPr>
          <p:cNvPr id="181" name="Google Shape;181;p26"/>
          <p:cNvSpPr txBox="1">
            <a:spLocks noGrp="1"/>
          </p:cNvSpPr>
          <p:nvPr>
            <p:ph type="ctrTitle"/>
          </p:nvPr>
        </p:nvSpPr>
        <p:spPr>
          <a:xfrm>
            <a:off x="311700" y="875204"/>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Becoming an LPR</a:t>
            </a:r>
            <a:endParaRPr sz="3300">
              <a:solidFill>
                <a:srgbClr val="0D0D0D"/>
              </a:solidFill>
            </a:endParaRPr>
          </a:p>
        </p:txBody>
      </p:sp>
      <p:cxnSp>
        <p:nvCxnSpPr>
          <p:cNvPr id="182" name="Google Shape;182;p26"/>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83" name="Google Shape;183;p26"/>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84" name="Google Shape;184;p26"/>
          <p:cNvSpPr txBox="1"/>
          <p:nvPr/>
        </p:nvSpPr>
        <p:spPr>
          <a:xfrm>
            <a:off x="125500" y="1632475"/>
            <a:ext cx="7793400" cy="3848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chemeClr val="dk1"/>
                </a:solidFill>
              </a:rPr>
              <a:t>VAWA</a:t>
            </a:r>
            <a:r>
              <a:rPr lang="en">
                <a:solidFill>
                  <a:schemeClr val="dk1"/>
                </a:solidFill>
              </a:rPr>
              <a:t>: LPR status for individuals who are or were legally married to a US citizen or LPR and subject to battery or extreme cruelty.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U Visas</a:t>
            </a:r>
            <a:r>
              <a:rPr lang="en">
                <a:solidFill>
                  <a:schemeClr val="dk1"/>
                </a:solidFill>
              </a:rPr>
              <a:t>: victims of specified crimes who were helpful to law enforcement in  investigating that crime (over a decade from application to LPR status, most of which no work authorization is available)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T Visas: </a:t>
            </a:r>
            <a:r>
              <a:rPr lang="en">
                <a:solidFill>
                  <a:schemeClr val="dk1"/>
                </a:solidFill>
              </a:rPr>
              <a:t>for victims of certain types of human trafficking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Employment</a:t>
            </a:r>
            <a:r>
              <a:rPr lang="en">
                <a:solidFill>
                  <a:schemeClr val="dk1"/>
                </a:solidFill>
              </a:rPr>
              <a:t>: Some employment visas are immigrant visas, and allow visa holders to apply for LPR status after a certain number of years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Entrepreneur Visas: </a:t>
            </a:r>
            <a:r>
              <a:rPr lang="en">
                <a:solidFill>
                  <a:schemeClr val="dk1"/>
                </a:solidFill>
              </a:rPr>
              <a:t>minimum $500,000 investment and 10 jobs.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SIV: </a:t>
            </a:r>
            <a:r>
              <a:rPr lang="en">
                <a:solidFill>
                  <a:schemeClr val="dk1"/>
                </a:solidFill>
              </a:rPr>
              <a:t>Certain unaccompanied minors, religious workers, and Afghan and Iraqi citizens who worked for the US for more than 1 year for US armed forces or contractors. </a:t>
            </a:r>
            <a:endParaRPr>
              <a:solidFill>
                <a:schemeClr val="dk1"/>
              </a:solidFill>
            </a:endParaRPr>
          </a:p>
          <a:p>
            <a:pPr marL="1371600" lvl="0" indent="0" algn="l" rtl="0">
              <a:spcBef>
                <a:spcPts val="0"/>
              </a:spcBef>
              <a:spcAft>
                <a:spcPts val="0"/>
              </a:spcAft>
              <a:buNone/>
            </a:pPr>
            <a:endParaRPr/>
          </a:p>
        </p:txBody>
      </p:sp>
      <p:pic>
        <p:nvPicPr>
          <p:cNvPr id="185" name="Google Shape;185;p26"/>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86" name="Google Shape;186;p26"/>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
        <p:cNvGrpSpPr/>
        <p:nvPr/>
      </p:nvGrpSpPr>
      <p:grpSpPr>
        <a:xfrm>
          <a:off x="0" y="0"/>
          <a:ext cx="0" cy="0"/>
          <a:chOff x="0" y="0"/>
          <a:chExt cx="0" cy="0"/>
        </a:xfrm>
      </p:grpSpPr>
      <p:sp>
        <p:nvSpPr>
          <p:cNvPr id="191" name="Google Shape;191;p27"/>
          <p:cNvSpPr txBox="1">
            <a:spLocks noGrp="1"/>
          </p:cNvSpPr>
          <p:nvPr>
            <p:ph type="ctrTitle"/>
          </p:nvPr>
        </p:nvSpPr>
        <p:spPr>
          <a:xfrm>
            <a:off x="311700" y="875204"/>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Becoming an LPR</a:t>
            </a:r>
            <a:endParaRPr sz="3300">
              <a:solidFill>
                <a:srgbClr val="0D0D0D"/>
              </a:solidFill>
            </a:endParaRPr>
          </a:p>
        </p:txBody>
      </p:sp>
      <p:cxnSp>
        <p:nvCxnSpPr>
          <p:cNvPr id="192" name="Google Shape;192;p27"/>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93" name="Google Shape;193;p27"/>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94" name="Google Shape;194;p27"/>
          <p:cNvSpPr txBox="1"/>
          <p:nvPr/>
        </p:nvSpPr>
        <p:spPr>
          <a:xfrm>
            <a:off x="125500" y="1632475"/>
            <a:ext cx="7793400" cy="3801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chemeClr val="dk1"/>
                </a:solidFill>
              </a:rPr>
              <a:t>Registry: </a:t>
            </a:r>
            <a:r>
              <a:rPr lang="en">
                <a:solidFill>
                  <a:schemeClr val="dk1"/>
                </a:solidFill>
              </a:rPr>
              <a:t>Continues residence in the US since 01/01/1972</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S Visa: </a:t>
            </a:r>
            <a:r>
              <a:rPr lang="en">
                <a:solidFill>
                  <a:schemeClr val="dk1"/>
                </a:solidFill>
              </a:rPr>
              <a:t>Informant visas. “Unicorn” visas with about a dozen being issued per year. Law enforcement often promises S visas but rarely delivers.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Diversity Visas</a:t>
            </a:r>
            <a:r>
              <a:rPr lang="en">
                <a:solidFill>
                  <a:schemeClr val="dk1"/>
                </a:solidFill>
              </a:rPr>
              <a:t>: “Lottery” visas for individuals from countries underrepresented in the US </a:t>
            </a:r>
            <a:endParaRPr>
              <a:solidFill>
                <a:schemeClr val="dk1"/>
              </a:solidFill>
            </a:endParaRPr>
          </a:p>
          <a:p>
            <a:pPr marL="0" lvl="0" indent="0" algn="l" rtl="0">
              <a:spcBef>
                <a:spcPts val="0"/>
              </a:spcBef>
              <a:spcAft>
                <a:spcPts val="0"/>
              </a:spcAft>
              <a:buNone/>
            </a:pPr>
            <a:endParaRPr b="1">
              <a:solidFill>
                <a:schemeClr val="dk1"/>
              </a:solidFill>
            </a:endParaRPr>
          </a:p>
          <a:p>
            <a:pPr marL="0" lvl="0" indent="0" algn="l" rtl="0">
              <a:spcBef>
                <a:spcPts val="0"/>
              </a:spcBef>
              <a:spcAft>
                <a:spcPts val="0"/>
              </a:spcAft>
              <a:buNone/>
            </a:pPr>
            <a:r>
              <a:rPr lang="en" b="1">
                <a:solidFill>
                  <a:schemeClr val="dk1"/>
                </a:solidFill>
              </a:rPr>
              <a:t>“Special Programs” such as: </a:t>
            </a:r>
            <a:endParaRPr b="1">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Cuban adjustment act</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Lautenberg parole for certain religious minorities from the former USSR </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Diplomats or high ranking officials unable to return home (Section 13 of the Act of September 11, 1957)</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Haitian Refugee Immigration Fairness Act (for Haitians present in the US since 1995)</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Liberian Refugee International Fairness (closed in 2021)</a:t>
            </a:r>
            <a:endParaRPr>
              <a:solidFill>
                <a:schemeClr val="dk1"/>
              </a:solidFill>
            </a:endParaRPr>
          </a:p>
          <a:p>
            <a:pPr marL="0" lvl="0" indent="0" algn="l" rtl="0">
              <a:spcBef>
                <a:spcPts val="0"/>
              </a:spcBef>
              <a:spcAft>
                <a:spcPts val="0"/>
              </a:spcAft>
              <a:buNone/>
            </a:pPr>
            <a:endParaRPr>
              <a:solidFill>
                <a:schemeClr val="dk1"/>
              </a:solidFill>
            </a:endParaRPr>
          </a:p>
          <a:p>
            <a:pPr marL="914400" lvl="0" indent="0" algn="l" rtl="0">
              <a:spcBef>
                <a:spcPts val="0"/>
              </a:spcBef>
              <a:spcAft>
                <a:spcPts val="0"/>
              </a:spcAft>
              <a:buNone/>
            </a:pPr>
            <a:endParaRPr sz="1100">
              <a:solidFill>
                <a:schemeClr val="dk1"/>
              </a:solidFill>
              <a:latin typeface="Times New Roman"/>
              <a:ea typeface="Times New Roman"/>
              <a:cs typeface="Times New Roman"/>
              <a:sym typeface="Times New Roman"/>
            </a:endParaRPr>
          </a:p>
          <a:p>
            <a:pPr marL="1371600" lvl="0" indent="0" algn="l" rtl="0">
              <a:spcBef>
                <a:spcPts val="0"/>
              </a:spcBef>
              <a:spcAft>
                <a:spcPts val="0"/>
              </a:spcAft>
              <a:buNone/>
            </a:pPr>
            <a:endParaRPr/>
          </a:p>
        </p:txBody>
      </p:sp>
      <p:pic>
        <p:nvPicPr>
          <p:cNvPr id="195" name="Google Shape;195;p27"/>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96" name="Google Shape;196;p27"/>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0"/>
        <p:cNvGrpSpPr/>
        <p:nvPr/>
      </p:nvGrpSpPr>
      <p:grpSpPr>
        <a:xfrm>
          <a:off x="0" y="0"/>
          <a:ext cx="0" cy="0"/>
          <a:chOff x="0" y="0"/>
          <a:chExt cx="0" cy="0"/>
        </a:xfrm>
      </p:grpSpPr>
      <p:sp>
        <p:nvSpPr>
          <p:cNvPr id="201" name="Google Shape;201;p28"/>
          <p:cNvSpPr txBox="1">
            <a:spLocks noGrp="1"/>
          </p:cNvSpPr>
          <p:nvPr>
            <p:ph type="ctrTitle"/>
          </p:nvPr>
        </p:nvSpPr>
        <p:spPr>
          <a:xfrm>
            <a:off x="311700" y="875204"/>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Becoming an LPR: Barriers</a:t>
            </a:r>
            <a:endParaRPr sz="3300">
              <a:solidFill>
                <a:srgbClr val="0D0D0D"/>
              </a:solidFill>
            </a:endParaRPr>
          </a:p>
        </p:txBody>
      </p:sp>
      <p:cxnSp>
        <p:nvCxnSpPr>
          <p:cNvPr id="202" name="Google Shape;202;p28"/>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203" name="Google Shape;203;p28"/>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204" name="Google Shape;204;p28"/>
          <p:cNvSpPr txBox="1"/>
          <p:nvPr/>
        </p:nvSpPr>
        <p:spPr>
          <a:xfrm>
            <a:off x="125500" y="1632475"/>
            <a:ext cx="7793400" cy="3063000"/>
          </a:xfrm>
          <a:prstGeom prst="rect">
            <a:avLst/>
          </a:prstGeom>
          <a:noFill/>
          <a:ln>
            <a:noFill/>
          </a:ln>
        </p:spPr>
        <p:txBody>
          <a:bodyPr spcFirstLastPara="1" wrap="square" lIns="91425" tIns="91425" rIns="91425" bIns="91425" anchor="t" anchorCtr="0">
            <a:spAutoFit/>
          </a:bodyPr>
          <a:lstStyle/>
          <a:p>
            <a:pPr marL="914400" lvl="0" indent="-317500" algn="l" rtl="0">
              <a:spcBef>
                <a:spcPts val="0"/>
              </a:spcBef>
              <a:spcAft>
                <a:spcPts val="0"/>
              </a:spcAft>
              <a:buClr>
                <a:schemeClr val="dk1"/>
              </a:buClr>
              <a:buSzPts val="1400"/>
              <a:buChar char="●"/>
            </a:pPr>
            <a:r>
              <a:rPr lang="en">
                <a:solidFill>
                  <a:schemeClr val="dk1"/>
                </a:solidFill>
              </a:rPr>
              <a:t>Expense: filing fees alone can be thousands per person, before factoring in attorneys fees </a:t>
            </a:r>
            <a:endParaRPr>
              <a:solidFill>
                <a:schemeClr val="dk1"/>
              </a:solidFill>
            </a:endParaRPr>
          </a:p>
          <a:p>
            <a:pPr marL="914400" lvl="0" indent="-317500" algn="l" rtl="0">
              <a:spcBef>
                <a:spcPts val="1000"/>
              </a:spcBef>
              <a:spcAft>
                <a:spcPts val="0"/>
              </a:spcAft>
              <a:buClr>
                <a:schemeClr val="dk1"/>
              </a:buClr>
              <a:buSzPts val="1400"/>
              <a:buChar char="●"/>
            </a:pPr>
            <a:r>
              <a:rPr lang="en">
                <a:solidFill>
                  <a:schemeClr val="dk1"/>
                </a:solidFill>
              </a:rPr>
              <a:t>USCIS errors causing years of delay</a:t>
            </a:r>
            <a:endParaRPr>
              <a:solidFill>
                <a:schemeClr val="dk1"/>
              </a:solidFill>
            </a:endParaRPr>
          </a:p>
          <a:p>
            <a:pPr marL="914400" lvl="0" indent="-317500" algn="l" rtl="0">
              <a:spcBef>
                <a:spcPts val="1000"/>
              </a:spcBef>
              <a:spcAft>
                <a:spcPts val="0"/>
              </a:spcAft>
              <a:buClr>
                <a:schemeClr val="dk1"/>
              </a:buClr>
              <a:buSzPts val="1400"/>
              <a:buChar char="●"/>
            </a:pPr>
            <a:r>
              <a:rPr lang="en">
                <a:solidFill>
                  <a:schemeClr val="dk1"/>
                </a:solidFill>
              </a:rPr>
              <a:t>Failure of USCIS to review evidence</a:t>
            </a:r>
            <a:endParaRPr>
              <a:solidFill>
                <a:schemeClr val="dk1"/>
              </a:solidFill>
            </a:endParaRPr>
          </a:p>
          <a:p>
            <a:pPr marL="914400" lvl="0" indent="-317500" algn="l" rtl="0">
              <a:spcBef>
                <a:spcPts val="1000"/>
              </a:spcBef>
              <a:spcAft>
                <a:spcPts val="0"/>
              </a:spcAft>
              <a:buClr>
                <a:schemeClr val="dk1"/>
              </a:buClr>
              <a:buSzPts val="1400"/>
              <a:buChar char="●"/>
            </a:pPr>
            <a:r>
              <a:rPr lang="en">
                <a:solidFill>
                  <a:schemeClr val="dk1"/>
                </a:solidFill>
              </a:rPr>
              <a:t>Many decisions are discretionary with little oversight. Appeals process can take years and are extremely expensive </a:t>
            </a:r>
            <a:endParaRPr>
              <a:solidFill>
                <a:schemeClr val="dk1"/>
              </a:solidFill>
            </a:endParaRPr>
          </a:p>
          <a:p>
            <a:pPr marL="914400" lvl="0" indent="-317500" algn="l" rtl="0">
              <a:spcBef>
                <a:spcPts val="1000"/>
              </a:spcBef>
              <a:spcAft>
                <a:spcPts val="0"/>
              </a:spcAft>
              <a:buClr>
                <a:schemeClr val="dk1"/>
              </a:buClr>
              <a:buSzPts val="1400"/>
              <a:buChar char="●"/>
            </a:pPr>
            <a:r>
              <a:rPr lang="en">
                <a:solidFill>
                  <a:schemeClr val="dk1"/>
                </a:solidFill>
              </a:rPr>
              <a:t>Power dynamics: spouse petitions in particular create a power imbalance that attracts abusers </a:t>
            </a:r>
            <a:endParaRPr>
              <a:solidFill>
                <a:schemeClr val="dk1"/>
              </a:solidFill>
            </a:endParaRPr>
          </a:p>
          <a:p>
            <a:pPr marL="914400" lvl="0" indent="0" algn="l" rtl="0">
              <a:spcBef>
                <a:spcPts val="1000"/>
              </a:spcBef>
              <a:spcAft>
                <a:spcPts val="0"/>
              </a:spcAft>
              <a:buNone/>
            </a:pPr>
            <a:endParaRPr sz="1100">
              <a:solidFill>
                <a:schemeClr val="dk1"/>
              </a:solidFill>
              <a:latin typeface="Times New Roman"/>
              <a:ea typeface="Times New Roman"/>
              <a:cs typeface="Times New Roman"/>
              <a:sym typeface="Times New Roman"/>
            </a:endParaRPr>
          </a:p>
          <a:p>
            <a:pPr marL="1371600" lvl="0" indent="0" algn="l" rtl="0">
              <a:spcBef>
                <a:spcPts val="1000"/>
              </a:spcBef>
              <a:spcAft>
                <a:spcPts val="1000"/>
              </a:spcAft>
              <a:buNone/>
            </a:pPr>
            <a:endParaRPr/>
          </a:p>
        </p:txBody>
      </p:sp>
      <p:pic>
        <p:nvPicPr>
          <p:cNvPr id="205" name="Google Shape;205;p28"/>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206" name="Google Shape;206;p28"/>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pic>
        <p:nvPicPr>
          <p:cNvPr id="218" name="Google Shape;218;p30"/>
          <p:cNvPicPr preferRelativeResize="0"/>
          <p:nvPr/>
        </p:nvPicPr>
        <p:blipFill>
          <a:blip r:embed="rId3">
            <a:alphaModFix/>
          </a:blip>
          <a:stretch>
            <a:fillRect/>
          </a:stretch>
        </p:blipFill>
        <p:spPr>
          <a:xfrm>
            <a:off x="1906725" y="710925"/>
            <a:ext cx="4591050" cy="30670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2"/>
        <p:cNvGrpSpPr/>
        <p:nvPr/>
      </p:nvGrpSpPr>
      <p:grpSpPr>
        <a:xfrm>
          <a:off x="0" y="0"/>
          <a:ext cx="0" cy="0"/>
          <a:chOff x="0" y="0"/>
          <a:chExt cx="0" cy="0"/>
        </a:xfrm>
      </p:grpSpPr>
      <p:sp>
        <p:nvSpPr>
          <p:cNvPr id="223" name="Google Shape;223;p31"/>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Becoming a US Citizen: 4 Ways</a:t>
            </a:r>
            <a:endParaRPr sz="3300">
              <a:solidFill>
                <a:srgbClr val="0D0D0D"/>
              </a:solidFill>
            </a:endParaRPr>
          </a:p>
        </p:txBody>
      </p:sp>
      <p:cxnSp>
        <p:nvCxnSpPr>
          <p:cNvPr id="224" name="Google Shape;224;p31"/>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225" name="Google Shape;225;p31"/>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226" name="Google Shape;226;p31"/>
          <p:cNvSpPr txBox="1"/>
          <p:nvPr/>
        </p:nvSpPr>
        <p:spPr>
          <a:xfrm>
            <a:off x="97650" y="1755225"/>
            <a:ext cx="7793400" cy="2852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b="1"/>
              <a:t>Birth in the US</a:t>
            </a:r>
            <a:r>
              <a:rPr lang="en"/>
              <a:t>: "All persons born or naturalized in the United States, and subject to the jurisdiction thereof, are citizens of the United States and of the State wherein they reside." (14th Amendment of the US Constitution, ratified July 9, 1868)  </a:t>
            </a:r>
            <a:endParaRPr/>
          </a:p>
          <a:p>
            <a:pPr marL="457200" lvl="0" indent="-317500" algn="l" rtl="0">
              <a:spcBef>
                <a:spcPts val="1000"/>
              </a:spcBef>
              <a:spcAft>
                <a:spcPts val="0"/>
              </a:spcAft>
              <a:buSzPts val="1400"/>
              <a:buChar char="●"/>
            </a:pPr>
            <a:r>
              <a:rPr lang="en" b="1"/>
              <a:t>Birth abroad to US citizen parents or parent</a:t>
            </a:r>
            <a:r>
              <a:rPr lang="en"/>
              <a:t>: There are various physical presence requirements for the parent/parents, depending on when the child was born. </a:t>
            </a:r>
            <a:endParaRPr/>
          </a:p>
          <a:p>
            <a:pPr marL="457200" lvl="0" indent="-317500" algn="l" rtl="0">
              <a:spcBef>
                <a:spcPts val="1000"/>
              </a:spcBef>
              <a:spcAft>
                <a:spcPts val="0"/>
              </a:spcAft>
              <a:buSzPts val="1400"/>
              <a:buChar char="●"/>
            </a:pPr>
            <a:r>
              <a:rPr lang="en"/>
              <a:t>After birth, but before the age of 18 when a parent naturalizes. (In general child must be in the US as an LPR) </a:t>
            </a:r>
            <a:endParaRPr/>
          </a:p>
          <a:p>
            <a:pPr marL="457200" lvl="0" indent="-317500" algn="l" rtl="0">
              <a:spcBef>
                <a:spcPts val="1000"/>
              </a:spcBef>
              <a:spcAft>
                <a:spcPts val="0"/>
              </a:spcAft>
              <a:buSzPts val="1400"/>
              <a:buChar char="●"/>
            </a:pPr>
            <a:r>
              <a:rPr lang="en" b="1"/>
              <a:t>Naturalization</a:t>
            </a:r>
            <a:r>
              <a:rPr lang="en"/>
              <a:t>: this is the process of applying for US citizenship after 5 years of LPR status, or 3 years of LPR status if married to a US citizen during the entire 3 years  </a:t>
            </a:r>
            <a:endParaRPr/>
          </a:p>
          <a:p>
            <a:pPr marL="457200" lvl="0" indent="0" algn="l" rtl="0">
              <a:spcBef>
                <a:spcPts val="1000"/>
              </a:spcBef>
              <a:spcAft>
                <a:spcPts val="1000"/>
              </a:spcAft>
              <a:buNone/>
            </a:pPr>
            <a:endParaRPr/>
          </a:p>
        </p:txBody>
      </p:sp>
      <p:pic>
        <p:nvPicPr>
          <p:cNvPr id="227" name="Google Shape;227;p31"/>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228" name="Google Shape;228;p31"/>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2"/>
        <p:cNvGrpSpPr/>
        <p:nvPr/>
      </p:nvGrpSpPr>
      <p:grpSpPr>
        <a:xfrm>
          <a:off x="0" y="0"/>
          <a:ext cx="0" cy="0"/>
          <a:chOff x="0" y="0"/>
          <a:chExt cx="0" cy="0"/>
        </a:xfrm>
      </p:grpSpPr>
      <p:sp>
        <p:nvSpPr>
          <p:cNvPr id="233" name="Google Shape;233;p32"/>
          <p:cNvSpPr txBox="1">
            <a:spLocks noGrp="1"/>
          </p:cNvSpPr>
          <p:nvPr>
            <p:ph type="ctrTitle"/>
          </p:nvPr>
        </p:nvSpPr>
        <p:spPr>
          <a:xfrm>
            <a:off x="311700" y="875204"/>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Naturalizing</a:t>
            </a:r>
            <a:endParaRPr sz="3300">
              <a:solidFill>
                <a:srgbClr val="0D0D0D"/>
              </a:solidFill>
            </a:endParaRPr>
          </a:p>
        </p:txBody>
      </p:sp>
      <p:cxnSp>
        <p:nvCxnSpPr>
          <p:cNvPr id="234" name="Google Shape;234;p32"/>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235" name="Google Shape;235;p32"/>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236" name="Google Shape;236;p32"/>
          <p:cNvSpPr txBox="1"/>
          <p:nvPr/>
        </p:nvSpPr>
        <p:spPr>
          <a:xfrm>
            <a:off x="125500" y="1632475"/>
            <a:ext cx="7793400" cy="363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chemeClr val="dk1"/>
                </a:solidFill>
              </a:rPr>
              <a:t>Eligible after 5 years of LPR status or 3 if married to a US Citizen for those 3 years </a:t>
            </a:r>
            <a:endParaRPr b="1">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Physical presence requirements</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Filing fee of $725</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English and Civics test </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Oath of Allegiance </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Good Moral Character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Barriers: </a:t>
            </a:r>
            <a:endParaRPr b="1">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Expense </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Delayed processing times which can result in revocation of some benefits</a:t>
            </a:r>
            <a:endParaRPr>
              <a:solidFill>
                <a:schemeClr val="dk1"/>
              </a:solidFill>
            </a:endParaRPr>
          </a:p>
          <a:p>
            <a:pPr marL="914400" lvl="0" indent="-317500" algn="l" rtl="0">
              <a:spcBef>
                <a:spcPts val="0"/>
              </a:spcBef>
              <a:spcAft>
                <a:spcPts val="0"/>
              </a:spcAft>
              <a:buClr>
                <a:schemeClr val="dk1"/>
              </a:buClr>
              <a:buSzPts val="1400"/>
              <a:buChar char="●"/>
            </a:pPr>
            <a:r>
              <a:rPr lang="en">
                <a:solidFill>
                  <a:schemeClr val="dk1"/>
                </a:solidFill>
              </a:rPr>
              <a:t>English and civics test. Although some requirements may be waived due to disability or illness, USCIS does not consider lack of education in childhood or inability to read or write in native language</a:t>
            </a:r>
            <a:endParaRPr>
              <a:solidFill>
                <a:schemeClr val="dk1"/>
              </a:solidFill>
            </a:endParaRPr>
          </a:p>
          <a:p>
            <a:pPr marL="0" lvl="0" indent="0" algn="l" rtl="0">
              <a:spcBef>
                <a:spcPts val="0"/>
              </a:spcBef>
              <a:spcAft>
                <a:spcPts val="0"/>
              </a:spcAft>
              <a:buNone/>
            </a:pPr>
            <a:endParaRPr>
              <a:solidFill>
                <a:schemeClr val="dk1"/>
              </a:solidFill>
            </a:endParaRPr>
          </a:p>
          <a:p>
            <a:pPr marL="914400" lvl="0" indent="0" algn="l" rtl="0">
              <a:spcBef>
                <a:spcPts val="0"/>
              </a:spcBef>
              <a:spcAft>
                <a:spcPts val="0"/>
              </a:spcAft>
              <a:buNone/>
            </a:pPr>
            <a:endParaRPr>
              <a:solidFill>
                <a:schemeClr val="dk1"/>
              </a:solidFill>
            </a:endParaRPr>
          </a:p>
          <a:p>
            <a:pPr marL="1371600" lvl="0" indent="0" algn="l" rtl="0">
              <a:spcBef>
                <a:spcPts val="0"/>
              </a:spcBef>
              <a:spcAft>
                <a:spcPts val="0"/>
              </a:spcAft>
              <a:buNone/>
            </a:pPr>
            <a:endParaRPr/>
          </a:p>
        </p:txBody>
      </p:sp>
      <p:pic>
        <p:nvPicPr>
          <p:cNvPr id="237" name="Google Shape;237;p32"/>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238" name="Google Shape;238;p32"/>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pic>
        <p:nvPicPr>
          <p:cNvPr id="243" name="Google Shape;243;p33"/>
          <p:cNvPicPr preferRelativeResize="0"/>
          <p:nvPr/>
        </p:nvPicPr>
        <p:blipFill>
          <a:blip r:embed="rId3">
            <a:alphaModFix/>
          </a:blip>
          <a:stretch>
            <a:fillRect/>
          </a:stretch>
        </p:blipFill>
        <p:spPr>
          <a:xfrm>
            <a:off x="1243127" y="0"/>
            <a:ext cx="6657746" cy="5143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7"/>
        <p:cNvGrpSpPr/>
        <p:nvPr/>
      </p:nvGrpSpPr>
      <p:grpSpPr>
        <a:xfrm>
          <a:off x="0" y="0"/>
          <a:ext cx="0" cy="0"/>
          <a:chOff x="0" y="0"/>
          <a:chExt cx="0" cy="0"/>
        </a:xfrm>
      </p:grpSpPr>
      <p:cxnSp>
        <p:nvCxnSpPr>
          <p:cNvPr id="248" name="Google Shape;248;p34"/>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249" name="Google Shape;249;p34"/>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250" name="Google Shape;250;p34"/>
          <p:cNvSpPr txBox="1"/>
          <p:nvPr/>
        </p:nvSpPr>
        <p:spPr>
          <a:xfrm>
            <a:off x="125500" y="1632475"/>
            <a:ext cx="7793400" cy="2986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chemeClr val="dk1"/>
                </a:solidFill>
              </a:rPr>
              <a:t>Myth: </a:t>
            </a:r>
            <a:r>
              <a:rPr lang="en">
                <a:solidFill>
                  <a:schemeClr val="dk1"/>
                </a:solidFill>
              </a:rPr>
              <a:t>Undocumented immigrants get benefits like government housing, food stamps, Medicaid, etc.</a:t>
            </a:r>
            <a:endParaRPr>
              <a:solidFill>
                <a:schemeClr val="dk1"/>
              </a:solidFill>
            </a:endParaRPr>
          </a:p>
          <a:p>
            <a:pPr marL="0" lvl="0" indent="0" algn="l" rtl="0">
              <a:spcBef>
                <a:spcPts val="0"/>
              </a:spcBef>
              <a:spcAft>
                <a:spcPts val="0"/>
              </a:spcAft>
              <a:buNone/>
            </a:pPr>
            <a:r>
              <a:rPr lang="en" b="1">
                <a:solidFill>
                  <a:schemeClr val="dk1"/>
                </a:solidFill>
              </a:rPr>
              <a:t>Fact:  </a:t>
            </a:r>
            <a:r>
              <a:rPr lang="en">
                <a:solidFill>
                  <a:schemeClr val="dk1"/>
                </a:solidFill>
              </a:rPr>
              <a:t>Undocumented immigrants are not eligible for benefits. The vast majority of immigrants in general, including beneficiaries of family based petitions, are not eligible for benefits. Only a few humanitarian categories like TPS, asylees and refugees are eligible.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Myth: </a:t>
            </a:r>
            <a:r>
              <a:rPr lang="en">
                <a:solidFill>
                  <a:schemeClr val="dk1"/>
                </a:solidFill>
              </a:rPr>
              <a:t>Undocumented immigrants don’t pay taxes. </a:t>
            </a:r>
            <a:endParaRPr>
              <a:solidFill>
                <a:schemeClr val="dk1"/>
              </a:solidFill>
            </a:endParaRPr>
          </a:p>
          <a:p>
            <a:pPr marL="0" lvl="0" indent="0" algn="l" rtl="0">
              <a:spcBef>
                <a:spcPts val="0"/>
              </a:spcBef>
              <a:spcAft>
                <a:spcPts val="0"/>
              </a:spcAft>
              <a:buNone/>
            </a:pPr>
            <a:r>
              <a:rPr lang="en" b="1">
                <a:solidFill>
                  <a:schemeClr val="dk1"/>
                </a:solidFill>
              </a:rPr>
              <a:t>Fact:  </a:t>
            </a:r>
            <a:r>
              <a:rPr lang="en">
                <a:solidFill>
                  <a:schemeClr val="dk1"/>
                </a:solidFill>
              </a:rPr>
              <a:t>The vast majority of immigrants who work “under the table” or with an assumed identity (using someone else’s green card, for example) pay taxes either with an ITIN, or via the assumed identity. Despite paying into taxes, they cannot get tax funded benefits like Social Security retirement income, unemployment, etc. </a:t>
            </a:r>
            <a:endParaRPr>
              <a:solidFill>
                <a:schemeClr val="dk1"/>
              </a:solidFill>
            </a:endParaRPr>
          </a:p>
          <a:p>
            <a:pPr marL="914400" lvl="0" indent="0" algn="l" rtl="0">
              <a:spcBef>
                <a:spcPts val="0"/>
              </a:spcBef>
              <a:spcAft>
                <a:spcPts val="0"/>
              </a:spcAft>
              <a:buNone/>
            </a:pPr>
            <a:endParaRPr>
              <a:solidFill>
                <a:schemeClr val="dk1"/>
              </a:solidFill>
            </a:endParaRPr>
          </a:p>
          <a:p>
            <a:pPr marL="1371600" lvl="0" indent="0" algn="l" rtl="0">
              <a:spcBef>
                <a:spcPts val="0"/>
              </a:spcBef>
              <a:spcAft>
                <a:spcPts val="0"/>
              </a:spcAft>
              <a:buNone/>
            </a:pPr>
            <a:endParaRPr/>
          </a:p>
        </p:txBody>
      </p:sp>
      <p:pic>
        <p:nvPicPr>
          <p:cNvPr id="251" name="Google Shape;251;p34"/>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252" name="Google Shape;252;p34"/>
          <p:cNvPicPr preferRelativeResize="0"/>
          <p:nvPr/>
        </p:nvPicPr>
        <p:blipFill>
          <a:blip r:embed="rId4">
            <a:alphaModFix/>
          </a:blip>
          <a:stretch>
            <a:fillRect/>
          </a:stretch>
        </p:blipFill>
        <p:spPr>
          <a:xfrm>
            <a:off x="7270391" y="0"/>
            <a:ext cx="1873609" cy="621625"/>
          </a:xfrm>
          <a:prstGeom prst="rect">
            <a:avLst/>
          </a:prstGeom>
          <a:noFill/>
          <a:ln>
            <a:noFill/>
          </a:ln>
        </p:spPr>
      </p:pic>
      <p:sp>
        <p:nvSpPr>
          <p:cNvPr id="253" name="Google Shape;253;p34"/>
          <p:cNvSpPr txBox="1"/>
          <p:nvPr/>
        </p:nvSpPr>
        <p:spPr>
          <a:xfrm>
            <a:off x="-250625" y="789050"/>
            <a:ext cx="8948700" cy="580200"/>
          </a:xfrm>
          <a:prstGeom prst="rect">
            <a:avLst/>
          </a:prstGeom>
          <a:noFill/>
          <a:ln>
            <a:noFill/>
          </a:ln>
        </p:spPr>
        <p:txBody>
          <a:bodyPr spcFirstLastPara="1" wrap="square" lIns="91425" tIns="91425" rIns="91425" bIns="91425" anchor="t" anchorCtr="0">
            <a:spAutoFit/>
          </a:bodyPr>
          <a:lstStyle/>
          <a:p>
            <a:pPr marL="2286000" lvl="0" indent="0" algn="l" rtl="0">
              <a:spcBef>
                <a:spcPts val="0"/>
              </a:spcBef>
              <a:spcAft>
                <a:spcPts val="0"/>
              </a:spcAft>
              <a:buNone/>
            </a:pPr>
            <a:r>
              <a:rPr lang="en" sz="2570">
                <a:solidFill>
                  <a:srgbClr val="0D0D0D"/>
                </a:solidFill>
              </a:rPr>
              <a:t>Common Immigration Myths</a:t>
            </a:r>
            <a:endParaRPr sz="2570">
              <a:solidFill>
                <a:srgbClr val="0D0D0D"/>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6"/>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endParaRPr sz="3300">
              <a:solidFill>
                <a:srgbClr val="0D0D0D"/>
              </a:solidFill>
            </a:endParaRPr>
          </a:p>
          <a:p>
            <a:pPr marL="0" lvl="0" indent="0" algn="l" rtl="0">
              <a:spcBef>
                <a:spcPts val="0"/>
              </a:spcBef>
              <a:spcAft>
                <a:spcPts val="0"/>
              </a:spcAft>
              <a:buNone/>
            </a:pPr>
            <a:endParaRPr sz="3300">
              <a:solidFill>
                <a:srgbClr val="0D0D0D"/>
              </a:solidFill>
            </a:endParaRPr>
          </a:p>
          <a:p>
            <a:pPr marL="0" lvl="0" indent="0" algn="ctr" rtl="0">
              <a:spcBef>
                <a:spcPts val="0"/>
              </a:spcBef>
              <a:spcAft>
                <a:spcPts val="0"/>
              </a:spcAft>
              <a:buNone/>
            </a:pPr>
            <a:endParaRPr sz="3300">
              <a:solidFill>
                <a:srgbClr val="0D0D0D"/>
              </a:solidFill>
            </a:endParaRPr>
          </a:p>
          <a:p>
            <a:pPr marL="0" lvl="0" indent="0" algn="ctr" rtl="0">
              <a:spcBef>
                <a:spcPts val="0"/>
              </a:spcBef>
              <a:spcAft>
                <a:spcPts val="0"/>
              </a:spcAft>
              <a:buNone/>
            </a:pPr>
            <a:r>
              <a:rPr lang="en" sz="3300">
                <a:solidFill>
                  <a:srgbClr val="0D0D0D"/>
                </a:solidFill>
              </a:rPr>
              <a:t>Key Terms </a:t>
            </a:r>
            <a:endParaRPr sz="3300">
              <a:solidFill>
                <a:srgbClr val="0D0D0D"/>
              </a:solidFill>
            </a:endParaRPr>
          </a:p>
        </p:txBody>
      </p:sp>
      <p:cxnSp>
        <p:nvCxnSpPr>
          <p:cNvPr id="85" name="Google Shape;85;p16"/>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86" name="Google Shape;86;p16"/>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87" name="Google Shape;87;p16"/>
          <p:cNvSpPr txBox="1"/>
          <p:nvPr/>
        </p:nvSpPr>
        <p:spPr>
          <a:xfrm>
            <a:off x="97650" y="1755225"/>
            <a:ext cx="5292600" cy="2986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t>Citizen</a:t>
            </a:r>
            <a:endParaRPr/>
          </a:p>
          <a:p>
            <a:pPr marL="457200" lvl="0" indent="-317500" algn="l" rtl="0">
              <a:spcBef>
                <a:spcPts val="0"/>
              </a:spcBef>
              <a:spcAft>
                <a:spcPts val="0"/>
              </a:spcAft>
              <a:buSzPts val="1400"/>
              <a:buChar char="●"/>
            </a:pPr>
            <a:r>
              <a:rPr lang="en"/>
              <a:t>Naturalization </a:t>
            </a:r>
            <a:endParaRPr/>
          </a:p>
          <a:p>
            <a:pPr marL="457200" lvl="0" indent="-317500" algn="l" rtl="0">
              <a:spcBef>
                <a:spcPts val="0"/>
              </a:spcBef>
              <a:spcAft>
                <a:spcPts val="0"/>
              </a:spcAft>
              <a:buSzPts val="1400"/>
              <a:buChar char="●"/>
            </a:pPr>
            <a:r>
              <a:rPr lang="en"/>
              <a:t>Lawful Permanent Resident (LPR) </a:t>
            </a:r>
            <a:endParaRPr/>
          </a:p>
          <a:p>
            <a:pPr marL="457200" lvl="0" indent="-317500" algn="l" rtl="0">
              <a:spcBef>
                <a:spcPts val="0"/>
              </a:spcBef>
              <a:spcAft>
                <a:spcPts val="0"/>
              </a:spcAft>
              <a:buSzPts val="1400"/>
              <a:buChar char="●"/>
            </a:pPr>
            <a:r>
              <a:rPr lang="en"/>
              <a:t>Green Card</a:t>
            </a:r>
            <a:endParaRPr/>
          </a:p>
          <a:p>
            <a:pPr marL="457200" lvl="0" indent="-317500" algn="l" rtl="0">
              <a:spcBef>
                <a:spcPts val="0"/>
              </a:spcBef>
              <a:spcAft>
                <a:spcPts val="0"/>
              </a:spcAft>
              <a:buSzPts val="1400"/>
              <a:buChar char="●"/>
            </a:pPr>
            <a:r>
              <a:rPr lang="en"/>
              <a:t>Immigrant</a:t>
            </a:r>
            <a:endParaRPr/>
          </a:p>
          <a:p>
            <a:pPr marL="457200" lvl="0" indent="-317500" algn="l" rtl="0">
              <a:spcBef>
                <a:spcPts val="0"/>
              </a:spcBef>
              <a:spcAft>
                <a:spcPts val="0"/>
              </a:spcAft>
              <a:buSzPts val="1400"/>
              <a:buChar char="●"/>
            </a:pPr>
            <a:r>
              <a:rPr lang="en"/>
              <a:t>Non-immigrant </a:t>
            </a:r>
            <a:endParaRPr/>
          </a:p>
          <a:p>
            <a:pPr marL="457200" lvl="0" indent="-317500" algn="l" rtl="0">
              <a:spcBef>
                <a:spcPts val="0"/>
              </a:spcBef>
              <a:spcAft>
                <a:spcPts val="0"/>
              </a:spcAft>
              <a:buSzPts val="1400"/>
              <a:buChar char="●"/>
            </a:pPr>
            <a:r>
              <a:rPr lang="en"/>
              <a:t>Undocumented</a:t>
            </a:r>
            <a:endParaRPr/>
          </a:p>
          <a:p>
            <a:pPr marL="457200" lvl="0" indent="-317500" algn="l" rtl="0">
              <a:spcBef>
                <a:spcPts val="0"/>
              </a:spcBef>
              <a:spcAft>
                <a:spcPts val="0"/>
              </a:spcAft>
              <a:buSzPts val="1400"/>
              <a:buChar char="●"/>
            </a:pPr>
            <a:r>
              <a:rPr lang="en"/>
              <a:t>Refugee</a:t>
            </a:r>
            <a:endParaRPr/>
          </a:p>
          <a:p>
            <a:pPr marL="457200" lvl="0" indent="-317500" algn="l" rtl="0">
              <a:spcBef>
                <a:spcPts val="0"/>
              </a:spcBef>
              <a:spcAft>
                <a:spcPts val="0"/>
              </a:spcAft>
              <a:buSzPts val="1400"/>
              <a:buChar char="●"/>
            </a:pPr>
            <a:r>
              <a:rPr lang="en"/>
              <a:t>Asylee  </a:t>
            </a:r>
            <a:endParaRPr/>
          </a:p>
          <a:p>
            <a:pPr marL="457200" lvl="0" indent="-317500" algn="l" rtl="0">
              <a:spcBef>
                <a:spcPts val="0"/>
              </a:spcBef>
              <a:spcAft>
                <a:spcPts val="0"/>
              </a:spcAft>
              <a:buSzPts val="1400"/>
              <a:buChar char="●"/>
            </a:pPr>
            <a:r>
              <a:rPr lang="en"/>
              <a:t>Asylum Seeker</a:t>
            </a:r>
            <a:endParaRPr/>
          </a:p>
          <a:p>
            <a:pPr marL="457200" lvl="0" indent="-317500" algn="l" rtl="0">
              <a:spcBef>
                <a:spcPts val="0"/>
              </a:spcBef>
              <a:spcAft>
                <a:spcPts val="0"/>
              </a:spcAft>
              <a:buSzPts val="1400"/>
              <a:buChar char="●"/>
            </a:pPr>
            <a:r>
              <a:rPr lang="en"/>
              <a:t>Removal/Deportation </a:t>
            </a:r>
            <a:endParaRPr/>
          </a:p>
          <a:p>
            <a:pPr marL="457200" lvl="0" indent="-317500" algn="l" rtl="0">
              <a:spcBef>
                <a:spcPts val="0"/>
              </a:spcBef>
              <a:spcAft>
                <a:spcPts val="0"/>
              </a:spcAft>
              <a:buSzPts val="1400"/>
              <a:buChar char="●"/>
            </a:pPr>
            <a:r>
              <a:rPr lang="en"/>
              <a:t>EWI</a:t>
            </a:r>
            <a:endParaRPr/>
          </a:p>
          <a:p>
            <a:pPr marL="457200" lvl="0" indent="0" algn="l" rtl="0">
              <a:spcBef>
                <a:spcPts val="0"/>
              </a:spcBef>
              <a:spcAft>
                <a:spcPts val="0"/>
              </a:spcAft>
              <a:buNone/>
            </a:pPr>
            <a:endParaRPr/>
          </a:p>
        </p:txBody>
      </p:sp>
      <p:pic>
        <p:nvPicPr>
          <p:cNvPr id="88" name="Google Shape;88;p16"/>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89" name="Google Shape;89;p16"/>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7"/>
        <p:cNvGrpSpPr/>
        <p:nvPr/>
      </p:nvGrpSpPr>
      <p:grpSpPr>
        <a:xfrm>
          <a:off x="0" y="0"/>
          <a:ext cx="0" cy="0"/>
          <a:chOff x="0" y="0"/>
          <a:chExt cx="0" cy="0"/>
        </a:xfrm>
      </p:grpSpPr>
      <p:cxnSp>
        <p:nvCxnSpPr>
          <p:cNvPr id="258" name="Google Shape;258;p35"/>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259" name="Google Shape;259;p35"/>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260" name="Google Shape;260;p35"/>
          <p:cNvSpPr txBox="1"/>
          <p:nvPr/>
        </p:nvSpPr>
        <p:spPr>
          <a:xfrm>
            <a:off x="125500" y="1632475"/>
            <a:ext cx="7793400" cy="363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chemeClr val="dk1"/>
                </a:solidFill>
              </a:rPr>
              <a:t>Myth: </a:t>
            </a:r>
            <a:r>
              <a:rPr lang="en">
                <a:solidFill>
                  <a:schemeClr val="dk1"/>
                </a:solidFill>
              </a:rPr>
              <a:t>Undocumented immigrants can just have a child in the US and get status through the child</a:t>
            </a:r>
            <a:endParaRPr>
              <a:solidFill>
                <a:schemeClr val="dk1"/>
              </a:solidFill>
            </a:endParaRPr>
          </a:p>
          <a:p>
            <a:pPr marL="0" lvl="0" indent="0" algn="l" rtl="0">
              <a:spcBef>
                <a:spcPts val="0"/>
              </a:spcBef>
              <a:spcAft>
                <a:spcPts val="0"/>
              </a:spcAft>
              <a:buNone/>
            </a:pPr>
            <a:r>
              <a:rPr lang="en" b="1">
                <a:solidFill>
                  <a:schemeClr val="dk1"/>
                </a:solidFill>
              </a:rPr>
              <a:t>Fact: </a:t>
            </a:r>
            <a:r>
              <a:rPr lang="en">
                <a:solidFill>
                  <a:schemeClr val="dk1"/>
                </a:solidFill>
              </a:rPr>
              <a:t>Having a US citizen child provides 0 immigration benefit to the parent. A US citizen child cannot petition for their parents until they are 21 years old. If the parent entered without inspection, they cannot get LPR status through their child. Having a US citizen child will not prevent the parents from being deported.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Myth: </a:t>
            </a:r>
            <a:r>
              <a:rPr lang="en">
                <a:solidFill>
                  <a:schemeClr val="dk1"/>
                </a:solidFill>
              </a:rPr>
              <a:t>Just marry a US citizen!  </a:t>
            </a:r>
            <a:endParaRPr>
              <a:solidFill>
                <a:schemeClr val="dk1"/>
              </a:solidFill>
            </a:endParaRPr>
          </a:p>
          <a:p>
            <a:pPr marL="0" lvl="0" indent="0" algn="l" rtl="0">
              <a:spcBef>
                <a:spcPts val="0"/>
              </a:spcBef>
              <a:spcAft>
                <a:spcPts val="0"/>
              </a:spcAft>
              <a:buNone/>
            </a:pPr>
            <a:r>
              <a:rPr lang="en" b="1">
                <a:solidFill>
                  <a:schemeClr val="dk1"/>
                </a:solidFill>
              </a:rPr>
              <a:t>Fact:  </a:t>
            </a:r>
            <a:r>
              <a:rPr lang="en">
                <a:solidFill>
                  <a:schemeClr val="dk1"/>
                </a:solidFill>
              </a:rPr>
              <a:t>US citizens may petition for their spouses, but it is expensive, discretionary, and has a high evidentiary bar. If your spouse is in the US without valid status, there is risk in alerting USCIS to their presence by petitioning for them. USCIS denies many completely valid marriage petitions, putting the intended beneficiary into removal proceedings. If the non-citizen spouse entered the US without inspection, they cannot benefit from a spousal petition except in extremely limited circumstances. </a:t>
            </a:r>
            <a:endParaRPr>
              <a:solidFill>
                <a:schemeClr val="dk1"/>
              </a:solidFill>
            </a:endParaRPr>
          </a:p>
          <a:p>
            <a:pPr marL="914400" lvl="0" indent="0" algn="l" rtl="0">
              <a:spcBef>
                <a:spcPts val="0"/>
              </a:spcBef>
              <a:spcAft>
                <a:spcPts val="0"/>
              </a:spcAft>
              <a:buNone/>
            </a:pPr>
            <a:endParaRPr>
              <a:solidFill>
                <a:schemeClr val="dk1"/>
              </a:solidFill>
            </a:endParaRPr>
          </a:p>
          <a:p>
            <a:pPr marL="1371600" lvl="0" indent="0" algn="l" rtl="0">
              <a:spcBef>
                <a:spcPts val="0"/>
              </a:spcBef>
              <a:spcAft>
                <a:spcPts val="0"/>
              </a:spcAft>
              <a:buNone/>
            </a:pPr>
            <a:endParaRPr/>
          </a:p>
        </p:txBody>
      </p:sp>
      <p:pic>
        <p:nvPicPr>
          <p:cNvPr id="261" name="Google Shape;261;p35"/>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262" name="Google Shape;262;p35"/>
          <p:cNvPicPr preferRelativeResize="0"/>
          <p:nvPr/>
        </p:nvPicPr>
        <p:blipFill>
          <a:blip r:embed="rId4">
            <a:alphaModFix/>
          </a:blip>
          <a:stretch>
            <a:fillRect/>
          </a:stretch>
        </p:blipFill>
        <p:spPr>
          <a:xfrm>
            <a:off x="7270391" y="0"/>
            <a:ext cx="1873609" cy="621625"/>
          </a:xfrm>
          <a:prstGeom prst="rect">
            <a:avLst/>
          </a:prstGeom>
          <a:noFill/>
          <a:ln>
            <a:noFill/>
          </a:ln>
        </p:spPr>
      </p:pic>
      <p:sp>
        <p:nvSpPr>
          <p:cNvPr id="263" name="Google Shape;263;p35"/>
          <p:cNvSpPr txBox="1"/>
          <p:nvPr/>
        </p:nvSpPr>
        <p:spPr>
          <a:xfrm>
            <a:off x="-250625" y="789050"/>
            <a:ext cx="8948700" cy="580200"/>
          </a:xfrm>
          <a:prstGeom prst="rect">
            <a:avLst/>
          </a:prstGeom>
          <a:noFill/>
          <a:ln>
            <a:noFill/>
          </a:ln>
        </p:spPr>
        <p:txBody>
          <a:bodyPr spcFirstLastPara="1" wrap="square" lIns="91425" tIns="91425" rIns="91425" bIns="91425" anchor="t" anchorCtr="0">
            <a:spAutoFit/>
          </a:bodyPr>
          <a:lstStyle/>
          <a:p>
            <a:pPr marL="2286000" lvl="0" indent="0" algn="l" rtl="0">
              <a:spcBef>
                <a:spcPts val="0"/>
              </a:spcBef>
              <a:spcAft>
                <a:spcPts val="0"/>
              </a:spcAft>
              <a:buNone/>
            </a:pPr>
            <a:r>
              <a:rPr lang="en" sz="2570">
                <a:solidFill>
                  <a:srgbClr val="0D0D0D"/>
                </a:solidFill>
              </a:rPr>
              <a:t>Common Immigration Myths</a:t>
            </a:r>
            <a:endParaRPr sz="2570">
              <a:solidFill>
                <a:srgbClr val="0D0D0D"/>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7"/>
        <p:cNvGrpSpPr/>
        <p:nvPr/>
      </p:nvGrpSpPr>
      <p:grpSpPr>
        <a:xfrm>
          <a:off x="0" y="0"/>
          <a:ext cx="0" cy="0"/>
          <a:chOff x="0" y="0"/>
          <a:chExt cx="0" cy="0"/>
        </a:xfrm>
      </p:grpSpPr>
      <p:cxnSp>
        <p:nvCxnSpPr>
          <p:cNvPr id="268" name="Google Shape;268;p36"/>
          <p:cNvCxnSpPr/>
          <p:nvPr/>
        </p:nvCxnSpPr>
        <p:spPr>
          <a:xfrm>
            <a:off x="34450" y="7890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269" name="Google Shape;269;p36"/>
          <p:cNvCxnSpPr/>
          <p:nvPr/>
        </p:nvCxnSpPr>
        <p:spPr>
          <a:xfrm>
            <a:off x="97650" y="1301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270" name="Google Shape;270;p36"/>
          <p:cNvSpPr txBox="1"/>
          <p:nvPr/>
        </p:nvSpPr>
        <p:spPr>
          <a:xfrm>
            <a:off x="125500" y="1632475"/>
            <a:ext cx="9018600" cy="3848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solidFill>
                  <a:schemeClr val="dk1"/>
                </a:solidFill>
              </a:rPr>
              <a:t>Myth: </a:t>
            </a:r>
            <a:r>
              <a:rPr lang="en">
                <a:solidFill>
                  <a:schemeClr val="dk1"/>
                </a:solidFill>
              </a:rPr>
              <a:t>Just apply for a green card! </a:t>
            </a:r>
            <a:endParaRPr>
              <a:solidFill>
                <a:schemeClr val="dk1"/>
              </a:solidFill>
            </a:endParaRPr>
          </a:p>
          <a:p>
            <a:pPr marL="0" lvl="0" indent="0" algn="l" rtl="0">
              <a:spcBef>
                <a:spcPts val="0"/>
              </a:spcBef>
              <a:spcAft>
                <a:spcPts val="0"/>
              </a:spcAft>
              <a:buNone/>
            </a:pPr>
            <a:r>
              <a:rPr lang="en" b="1">
                <a:solidFill>
                  <a:schemeClr val="dk1"/>
                </a:solidFill>
              </a:rPr>
              <a:t>Fact: </a:t>
            </a:r>
            <a:r>
              <a:rPr lang="en">
                <a:solidFill>
                  <a:schemeClr val="dk1"/>
                </a:solidFill>
              </a:rPr>
              <a:t>Every TV show with an immigration subplot makes this error. To be eligible for LPR status (a green card) you must fit into one of the incredibly few and narrow categories listed, and not have any circumstances which bar you from obtaining that status. You cannot just “apply” or “get in line”or “wait your turn.”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Myth: </a:t>
            </a:r>
            <a:r>
              <a:rPr lang="en">
                <a:solidFill>
                  <a:schemeClr val="dk1"/>
                </a:solidFill>
              </a:rPr>
              <a:t>It’s a crime to come to the US/Mexico border and ask for asylum.</a:t>
            </a:r>
            <a:endParaRPr>
              <a:solidFill>
                <a:schemeClr val="dk1"/>
              </a:solidFill>
            </a:endParaRPr>
          </a:p>
          <a:p>
            <a:pPr marL="0" lvl="0" indent="0" algn="l" rtl="0">
              <a:spcBef>
                <a:spcPts val="0"/>
              </a:spcBef>
              <a:spcAft>
                <a:spcPts val="0"/>
              </a:spcAft>
              <a:buNone/>
            </a:pPr>
            <a:r>
              <a:rPr lang="en" b="1">
                <a:solidFill>
                  <a:schemeClr val="dk1"/>
                </a:solidFill>
              </a:rPr>
              <a:t>Fact:</a:t>
            </a:r>
            <a:r>
              <a:rPr lang="en">
                <a:solidFill>
                  <a:schemeClr val="dk1"/>
                </a:solidFill>
              </a:rPr>
              <a:t> 8USC§1158 has guaranteed the right to request asylum to anyone who arrives in the US including ports of entry since 1952. The right to seek asylum is guaranteed by US law, and the US is obligated by treaty to provide protections for asylum seekers.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b="1">
                <a:solidFill>
                  <a:schemeClr val="dk1"/>
                </a:solidFill>
              </a:rPr>
              <a:t>Myth: </a:t>
            </a:r>
            <a:r>
              <a:rPr lang="en">
                <a:solidFill>
                  <a:schemeClr val="dk1"/>
                </a:solidFill>
              </a:rPr>
              <a:t>It’s easy to get asylum and people are abusing the asylum process. </a:t>
            </a:r>
            <a:endParaRPr>
              <a:solidFill>
                <a:schemeClr val="dk1"/>
              </a:solidFill>
            </a:endParaRPr>
          </a:p>
          <a:p>
            <a:pPr marL="0" lvl="0" indent="0" algn="l" rtl="0">
              <a:spcBef>
                <a:spcPts val="0"/>
              </a:spcBef>
              <a:spcAft>
                <a:spcPts val="0"/>
              </a:spcAft>
              <a:buClr>
                <a:schemeClr val="dk1"/>
              </a:buClr>
              <a:buSzPts val="1100"/>
              <a:buFont typeface="Arial"/>
              <a:buNone/>
            </a:pPr>
            <a:r>
              <a:rPr lang="en" b="1">
                <a:solidFill>
                  <a:schemeClr val="dk1"/>
                </a:solidFill>
              </a:rPr>
              <a:t>Fact:</a:t>
            </a:r>
            <a:r>
              <a:rPr lang="en">
                <a:solidFill>
                  <a:schemeClr val="dk1"/>
                </a:solidFill>
              </a:rPr>
              <a:t> The vast majority of asylum cases are denied. The Cleveland immigration court denies about 99% overall. The cost of defensive representation usually exceeds $10,000 and there is a crises level shortage of experienced asylum attorneys in Ohio, even when clients can pay. There are countless examples of clients being denied asylum, removed to their home country, and being killed almost immediately for the exact reasons they claimed in their application. </a:t>
            </a:r>
            <a:endParaRPr>
              <a:solidFill>
                <a:schemeClr val="dk1"/>
              </a:solidFill>
            </a:endParaRPr>
          </a:p>
          <a:p>
            <a:pPr marL="1371600" lvl="0" indent="0" algn="l" rtl="0">
              <a:spcBef>
                <a:spcPts val="0"/>
              </a:spcBef>
              <a:spcAft>
                <a:spcPts val="0"/>
              </a:spcAft>
              <a:buNone/>
            </a:pPr>
            <a:endParaRPr/>
          </a:p>
        </p:txBody>
      </p:sp>
      <p:pic>
        <p:nvPicPr>
          <p:cNvPr id="271" name="Google Shape;271;p36"/>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272" name="Google Shape;272;p36"/>
          <p:cNvPicPr preferRelativeResize="0"/>
          <p:nvPr/>
        </p:nvPicPr>
        <p:blipFill>
          <a:blip r:embed="rId4">
            <a:alphaModFix/>
          </a:blip>
          <a:stretch>
            <a:fillRect/>
          </a:stretch>
        </p:blipFill>
        <p:spPr>
          <a:xfrm>
            <a:off x="7270391" y="0"/>
            <a:ext cx="1873609" cy="621625"/>
          </a:xfrm>
          <a:prstGeom prst="rect">
            <a:avLst/>
          </a:prstGeom>
          <a:noFill/>
          <a:ln>
            <a:noFill/>
          </a:ln>
        </p:spPr>
      </p:pic>
      <p:sp>
        <p:nvSpPr>
          <p:cNvPr id="273" name="Google Shape;273;p36"/>
          <p:cNvSpPr txBox="1"/>
          <p:nvPr/>
        </p:nvSpPr>
        <p:spPr>
          <a:xfrm>
            <a:off x="-250625" y="789050"/>
            <a:ext cx="8948700" cy="580200"/>
          </a:xfrm>
          <a:prstGeom prst="rect">
            <a:avLst/>
          </a:prstGeom>
          <a:noFill/>
          <a:ln>
            <a:noFill/>
          </a:ln>
        </p:spPr>
        <p:txBody>
          <a:bodyPr spcFirstLastPara="1" wrap="square" lIns="91425" tIns="91425" rIns="91425" bIns="91425" anchor="t" anchorCtr="0">
            <a:spAutoFit/>
          </a:bodyPr>
          <a:lstStyle/>
          <a:p>
            <a:pPr marL="2286000" lvl="0" indent="0" algn="l" rtl="0">
              <a:spcBef>
                <a:spcPts val="0"/>
              </a:spcBef>
              <a:spcAft>
                <a:spcPts val="0"/>
              </a:spcAft>
              <a:buNone/>
            </a:pPr>
            <a:r>
              <a:rPr lang="en" sz="2570">
                <a:solidFill>
                  <a:srgbClr val="0D0D0D"/>
                </a:solidFill>
              </a:rPr>
              <a:t>Common Immigration Myths</a:t>
            </a:r>
            <a:endParaRPr sz="2570">
              <a:solidFill>
                <a:srgbClr val="0D0D0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sp>
        <p:nvSpPr>
          <p:cNvPr id="94" name="Google Shape;94;p17"/>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endParaRPr sz="2570">
              <a:solidFill>
                <a:srgbClr val="0D0D0D"/>
              </a:solidFill>
            </a:endParaRPr>
          </a:p>
          <a:p>
            <a:pPr marL="0" lvl="0" indent="0" algn="l" rtl="0">
              <a:spcBef>
                <a:spcPts val="0"/>
              </a:spcBef>
              <a:spcAft>
                <a:spcPts val="0"/>
              </a:spcAft>
              <a:buSzPts val="990"/>
              <a:buNone/>
            </a:pPr>
            <a:endParaRPr sz="2570">
              <a:solidFill>
                <a:srgbClr val="0D0D0D"/>
              </a:solidFill>
            </a:endParaRPr>
          </a:p>
          <a:p>
            <a:pPr marL="0" lvl="0" indent="0" algn="ctr" rtl="0">
              <a:spcBef>
                <a:spcPts val="0"/>
              </a:spcBef>
              <a:spcAft>
                <a:spcPts val="0"/>
              </a:spcAft>
              <a:buSzPts val="990"/>
              <a:buNone/>
            </a:pPr>
            <a:endParaRPr sz="2570">
              <a:solidFill>
                <a:srgbClr val="0D0D0D"/>
              </a:solidFill>
            </a:endParaRPr>
          </a:p>
          <a:p>
            <a:pPr marL="2286000" lvl="0" indent="0" algn="l" rtl="0">
              <a:spcBef>
                <a:spcPts val="0"/>
              </a:spcBef>
              <a:spcAft>
                <a:spcPts val="0"/>
              </a:spcAft>
              <a:buSzPts val="990"/>
              <a:buNone/>
            </a:pPr>
            <a:r>
              <a:rPr lang="en" sz="2570">
                <a:solidFill>
                  <a:srgbClr val="0D0D0D"/>
                </a:solidFill>
              </a:rPr>
              <a:t>Work authorization</a:t>
            </a:r>
            <a:endParaRPr sz="2570">
              <a:solidFill>
                <a:srgbClr val="0D0D0D"/>
              </a:solidFill>
            </a:endParaRPr>
          </a:p>
        </p:txBody>
      </p:sp>
      <p:cxnSp>
        <p:nvCxnSpPr>
          <p:cNvPr id="95" name="Google Shape;95;p17"/>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96" name="Google Shape;96;p17"/>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97" name="Google Shape;97;p17"/>
          <p:cNvSpPr txBox="1"/>
          <p:nvPr/>
        </p:nvSpPr>
        <p:spPr>
          <a:xfrm>
            <a:off x="97650" y="1755225"/>
            <a:ext cx="8671500" cy="41868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t>To work in the US legally you must demonstrate that you are a US citizen or a non citizen authorized to work. All employees by law complete a form I-9 and provide proof of US citizenship or work authorization when hired. </a:t>
            </a:r>
            <a:endParaRPr/>
          </a:p>
          <a:p>
            <a:pPr marL="457200" lvl="0" indent="-317500" algn="l" rtl="0">
              <a:spcBef>
                <a:spcPts val="1000"/>
              </a:spcBef>
              <a:spcAft>
                <a:spcPts val="0"/>
              </a:spcAft>
              <a:buSzPts val="1400"/>
              <a:buChar char="●"/>
            </a:pPr>
            <a:r>
              <a:rPr lang="en"/>
              <a:t>Not all immigration statuses are eligible for work authorization. Without work authorization, you cannot legally work in the US and in most cases cannot obtain a driver’s license or state ID, making all aspects of life more difficult. </a:t>
            </a:r>
            <a:endParaRPr/>
          </a:p>
          <a:p>
            <a:pPr marL="457200" lvl="0" indent="-317500" algn="l" rtl="0">
              <a:spcBef>
                <a:spcPts val="1000"/>
              </a:spcBef>
              <a:spcAft>
                <a:spcPts val="0"/>
              </a:spcAft>
              <a:buSzPts val="1400"/>
              <a:buChar char="●"/>
            </a:pPr>
            <a:r>
              <a:rPr lang="en"/>
              <a:t>If you are eligible for an Employment Authorization Document (EAD) filing can be expensive and it can take months or years for USCIS to issue your card. Replacement documents take just as long. During the interim, working, driving etc can be impossible </a:t>
            </a:r>
            <a:endParaRPr/>
          </a:p>
          <a:p>
            <a:pPr marL="457200" lvl="0" indent="-317500" algn="l" rtl="0">
              <a:spcBef>
                <a:spcPts val="1000"/>
              </a:spcBef>
              <a:spcAft>
                <a:spcPts val="0"/>
              </a:spcAft>
              <a:buSzPts val="1400"/>
              <a:buChar char="●"/>
            </a:pPr>
            <a:r>
              <a:rPr lang="en"/>
              <a:t>Most non-immigrant categories are not EAD eligible, with some exceptions like TPS and DACA</a:t>
            </a:r>
            <a:endParaRPr/>
          </a:p>
          <a:p>
            <a:pPr marL="457200" lvl="0" indent="-317500" algn="l" rtl="0">
              <a:spcBef>
                <a:spcPts val="1000"/>
              </a:spcBef>
              <a:spcAft>
                <a:spcPts val="0"/>
              </a:spcAft>
              <a:buSzPts val="1400"/>
              <a:buChar char="●"/>
            </a:pPr>
            <a:r>
              <a:rPr lang="en"/>
              <a:t>The effects of not being able to work extend to the non-citizen’s children in mixed status families. It can make your clients vulnerable to abuse by those they are dependent on, and fearful of law enforcement contact </a:t>
            </a:r>
            <a:endParaRPr/>
          </a:p>
          <a:p>
            <a:pPr marL="457200" lvl="0" indent="0" algn="l" rtl="0">
              <a:spcBef>
                <a:spcPts val="1000"/>
              </a:spcBef>
              <a:spcAft>
                <a:spcPts val="0"/>
              </a:spcAft>
              <a:buNone/>
            </a:pPr>
            <a:endParaRPr/>
          </a:p>
          <a:p>
            <a:pPr marL="1371600" lvl="0" indent="0" algn="l" rtl="0">
              <a:spcBef>
                <a:spcPts val="1000"/>
              </a:spcBef>
              <a:spcAft>
                <a:spcPts val="1000"/>
              </a:spcAft>
              <a:buNone/>
            </a:pPr>
            <a:endParaRPr/>
          </a:p>
        </p:txBody>
      </p:sp>
      <p:pic>
        <p:nvPicPr>
          <p:cNvPr id="98" name="Google Shape;98;p17"/>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99" name="Google Shape;99;p17"/>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105" name="Google Shape;105;p1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pic>
        <p:nvPicPr>
          <p:cNvPr id="106" name="Google Shape;106;p18"/>
          <p:cNvPicPr preferRelativeResize="0"/>
          <p:nvPr/>
        </p:nvPicPr>
        <p:blipFill>
          <a:blip r:embed="rId3">
            <a:alphaModFix/>
          </a:blip>
          <a:stretch>
            <a:fillRect/>
          </a:stretch>
        </p:blipFill>
        <p:spPr>
          <a:xfrm>
            <a:off x="486268" y="0"/>
            <a:ext cx="8171462" cy="51434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0"/>
        <p:cNvGrpSpPr/>
        <p:nvPr/>
      </p:nvGrpSpPr>
      <p:grpSpPr>
        <a:xfrm>
          <a:off x="0" y="0"/>
          <a:ext cx="0" cy="0"/>
          <a:chOff x="0" y="0"/>
          <a:chExt cx="0" cy="0"/>
        </a:xfrm>
      </p:grpSpPr>
      <p:sp>
        <p:nvSpPr>
          <p:cNvPr id="111" name="Google Shape;111;p19"/>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endParaRPr sz="2570">
              <a:solidFill>
                <a:srgbClr val="0D0D0D"/>
              </a:solidFill>
            </a:endParaRPr>
          </a:p>
          <a:p>
            <a:pPr marL="0" lvl="0" indent="0" algn="l" rtl="0">
              <a:spcBef>
                <a:spcPts val="0"/>
              </a:spcBef>
              <a:spcAft>
                <a:spcPts val="0"/>
              </a:spcAft>
              <a:buSzPts val="990"/>
              <a:buNone/>
            </a:pPr>
            <a:endParaRPr sz="2570">
              <a:solidFill>
                <a:srgbClr val="0D0D0D"/>
              </a:solidFill>
            </a:endParaRPr>
          </a:p>
          <a:p>
            <a:pPr marL="0" lvl="0" indent="0" algn="ctr" rtl="0">
              <a:spcBef>
                <a:spcPts val="0"/>
              </a:spcBef>
              <a:spcAft>
                <a:spcPts val="0"/>
              </a:spcAft>
              <a:buSzPts val="990"/>
              <a:buNone/>
            </a:pPr>
            <a:endParaRPr sz="2570">
              <a:solidFill>
                <a:srgbClr val="0D0D0D"/>
              </a:solidFill>
            </a:endParaRPr>
          </a:p>
          <a:p>
            <a:pPr marL="914400" lvl="0" indent="0" algn="l" rtl="0">
              <a:spcBef>
                <a:spcPts val="0"/>
              </a:spcBef>
              <a:spcAft>
                <a:spcPts val="0"/>
              </a:spcAft>
              <a:buSzPts val="990"/>
              <a:buNone/>
            </a:pPr>
            <a:r>
              <a:rPr lang="en" sz="2570">
                <a:solidFill>
                  <a:srgbClr val="0D0D0D"/>
                </a:solidFill>
              </a:rPr>
              <a:t>What is your client’s immigration status?</a:t>
            </a:r>
            <a:endParaRPr sz="2570">
              <a:solidFill>
                <a:srgbClr val="0D0D0D"/>
              </a:solidFill>
            </a:endParaRPr>
          </a:p>
        </p:txBody>
      </p:sp>
      <p:cxnSp>
        <p:nvCxnSpPr>
          <p:cNvPr id="112" name="Google Shape;112;p19"/>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13" name="Google Shape;113;p19"/>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14" name="Google Shape;114;p19"/>
          <p:cNvSpPr txBox="1"/>
          <p:nvPr/>
        </p:nvSpPr>
        <p:spPr>
          <a:xfrm>
            <a:off x="97650" y="1755225"/>
            <a:ext cx="8671500" cy="3848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b="1"/>
              <a:t>Non-immigrant status:</a:t>
            </a:r>
            <a:r>
              <a:rPr lang="en"/>
              <a:t> lawful status that is intended to be temporary. These statuses are not a path to LPR or US Citizenship, for example: </a:t>
            </a:r>
            <a:endParaRPr/>
          </a:p>
          <a:p>
            <a:pPr marL="1371600" lvl="1" indent="-317500" algn="l" rtl="0">
              <a:spcBef>
                <a:spcPts val="0"/>
              </a:spcBef>
              <a:spcAft>
                <a:spcPts val="0"/>
              </a:spcAft>
              <a:buSzPts val="1400"/>
              <a:buChar char="○"/>
            </a:pPr>
            <a:r>
              <a:rPr lang="en"/>
              <a:t>Student visas</a:t>
            </a:r>
            <a:endParaRPr/>
          </a:p>
          <a:p>
            <a:pPr marL="1371600" lvl="1" indent="-317500" algn="l" rtl="0">
              <a:spcBef>
                <a:spcPts val="0"/>
              </a:spcBef>
              <a:spcAft>
                <a:spcPts val="0"/>
              </a:spcAft>
              <a:buSzPts val="1400"/>
              <a:buChar char="○"/>
            </a:pPr>
            <a:r>
              <a:rPr lang="en"/>
              <a:t>Temporary worker visas</a:t>
            </a:r>
            <a:endParaRPr/>
          </a:p>
          <a:p>
            <a:pPr marL="1371600" lvl="1" indent="-317500" algn="l" rtl="0">
              <a:spcBef>
                <a:spcPts val="0"/>
              </a:spcBef>
              <a:spcAft>
                <a:spcPts val="0"/>
              </a:spcAft>
              <a:buSzPts val="1400"/>
              <a:buChar char="○"/>
            </a:pPr>
            <a:r>
              <a:rPr lang="en"/>
              <a:t>Visitor visas </a:t>
            </a:r>
            <a:endParaRPr/>
          </a:p>
          <a:p>
            <a:pPr marL="1371600" lvl="1" indent="-317500" algn="l" rtl="0">
              <a:spcBef>
                <a:spcPts val="0"/>
              </a:spcBef>
              <a:spcAft>
                <a:spcPts val="0"/>
              </a:spcAft>
              <a:buSzPts val="1400"/>
              <a:buChar char="○"/>
            </a:pPr>
            <a:r>
              <a:rPr lang="en"/>
              <a:t>DACA</a:t>
            </a:r>
            <a:endParaRPr/>
          </a:p>
          <a:p>
            <a:pPr marL="1371600" lvl="1" indent="-317500" algn="l" rtl="0">
              <a:spcBef>
                <a:spcPts val="0"/>
              </a:spcBef>
              <a:spcAft>
                <a:spcPts val="0"/>
              </a:spcAft>
              <a:buSzPts val="1400"/>
              <a:buChar char="○"/>
            </a:pPr>
            <a:r>
              <a:rPr lang="en"/>
              <a:t>Humanitarian Parole </a:t>
            </a:r>
            <a:endParaRPr/>
          </a:p>
          <a:p>
            <a:pPr marL="1371600" lvl="1" indent="-317500" algn="l" rtl="0">
              <a:spcBef>
                <a:spcPts val="0"/>
              </a:spcBef>
              <a:spcAft>
                <a:spcPts val="0"/>
              </a:spcAft>
              <a:buSzPts val="1400"/>
              <a:buChar char="○"/>
            </a:pPr>
            <a:r>
              <a:rPr lang="en"/>
              <a:t>Temporary Protected Status (TPS) </a:t>
            </a:r>
            <a:endParaRPr/>
          </a:p>
          <a:p>
            <a:pPr marL="914400" lvl="0" indent="0" algn="l" rtl="0">
              <a:spcBef>
                <a:spcPts val="0"/>
              </a:spcBef>
              <a:spcAft>
                <a:spcPts val="0"/>
              </a:spcAft>
              <a:buNone/>
            </a:pPr>
            <a:endParaRPr b="1">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Immigrant status: </a:t>
            </a:r>
            <a:r>
              <a:rPr lang="en">
                <a:solidFill>
                  <a:schemeClr val="dk1"/>
                </a:solidFill>
              </a:rPr>
              <a:t>Status that is indented to be permanent </a:t>
            </a:r>
            <a:endParaRPr>
              <a:solidFill>
                <a:schemeClr val="dk1"/>
              </a:solidFill>
            </a:endParaRPr>
          </a:p>
          <a:p>
            <a:pPr marL="1371600" lvl="1" indent="-317500" algn="l" rtl="0">
              <a:spcBef>
                <a:spcPts val="0"/>
              </a:spcBef>
              <a:spcAft>
                <a:spcPts val="0"/>
              </a:spcAft>
              <a:buClr>
                <a:schemeClr val="dk1"/>
              </a:buClr>
              <a:buSzPts val="1400"/>
              <a:buChar char="○"/>
            </a:pPr>
            <a:r>
              <a:rPr lang="en">
                <a:solidFill>
                  <a:schemeClr val="dk1"/>
                </a:solidFill>
              </a:rPr>
              <a:t>Lawful Permanent Residents </a:t>
            </a:r>
            <a:endParaRPr>
              <a:solidFill>
                <a:schemeClr val="dk1"/>
              </a:solidFill>
            </a:endParaRPr>
          </a:p>
          <a:p>
            <a:pPr marL="1371600" lvl="1" indent="-317500" algn="l" rtl="0">
              <a:spcBef>
                <a:spcPts val="0"/>
              </a:spcBef>
              <a:spcAft>
                <a:spcPts val="0"/>
              </a:spcAft>
              <a:buClr>
                <a:schemeClr val="dk1"/>
              </a:buClr>
              <a:buSzPts val="1400"/>
              <a:buChar char="○"/>
            </a:pPr>
            <a:r>
              <a:rPr lang="en">
                <a:solidFill>
                  <a:schemeClr val="dk1"/>
                </a:solidFill>
              </a:rPr>
              <a:t>Refugees</a:t>
            </a:r>
            <a:endParaRPr>
              <a:solidFill>
                <a:schemeClr val="dk1"/>
              </a:solidFill>
            </a:endParaRPr>
          </a:p>
          <a:p>
            <a:pPr marL="1371600" lvl="1" indent="-317500" algn="l" rtl="0">
              <a:spcBef>
                <a:spcPts val="0"/>
              </a:spcBef>
              <a:spcAft>
                <a:spcPts val="0"/>
              </a:spcAft>
              <a:buClr>
                <a:schemeClr val="dk1"/>
              </a:buClr>
              <a:buSzPts val="1400"/>
              <a:buChar char="○"/>
            </a:pPr>
            <a:r>
              <a:rPr lang="en">
                <a:solidFill>
                  <a:schemeClr val="dk1"/>
                </a:solidFill>
              </a:rPr>
              <a:t>Asylees </a:t>
            </a:r>
            <a:endParaRPr>
              <a:solidFill>
                <a:schemeClr val="dk1"/>
              </a:solidFill>
            </a:endParaRPr>
          </a:p>
          <a:p>
            <a:pPr marL="914400" lvl="0" indent="0" algn="l" rtl="0">
              <a:spcBef>
                <a:spcPts val="0"/>
              </a:spcBef>
              <a:spcAft>
                <a:spcPts val="0"/>
              </a:spcAft>
              <a:buNone/>
            </a:pPr>
            <a:endParaRPr b="1">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“Overstay”, “out of status” etc.: </a:t>
            </a:r>
            <a:r>
              <a:rPr lang="en">
                <a:solidFill>
                  <a:schemeClr val="dk1"/>
                </a:solidFill>
              </a:rPr>
              <a:t>these are not legal terms but are used to refer to situations where an individual had immigration status which either expired or was revoked. </a:t>
            </a:r>
            <a:endParaRPr>
              <a:solidFill>
                <a:schemeClr val="dk1"/>
              </a:solidFill>
            </a:endParaRPr>
          </a:p>
          <a:p>
            <a:pPr marL="1371600" lvl="0" indent="0" algn="l" rtl="0">
              <a:spcBef>
                <a:spcPts val="0"/>
              </a:spcBef>
              <a:spcAft>
                <a:spcPts val="0"/>
              </a:spcAft>
              <a:buNone/>
            </a:pPr>
            <a:endParaRPr/>
          </a:p>
        </p:txBody>
      </p:sp>
      <p:pic>
        <p:nvPicPr>
          <p:cNvPr id="115" name="Google Shape;115;p19"/>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16" name="Google Shape;116;p19"/>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Google Shape;121;p20"/>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endParaRPr sz="2570">
              <a:solidFill>
                <a:srgbClr val="0D0D0D"/>
              </a:solidFill>
            </a:endParaRPr>
          </a:p>
          <a:p>
            <a:pPr marL="0" lvl="0" indent="0" algn="l" rtl="0">
              <a:spcBef>
                <a:spcPts val="0"/>
              </a:spcBef>
              <a:spcAft>
                <a:spcPts val="0"/>
              </a:spcAft>
              <a:buSzPts val="990"/>
              <a:buNone/>
            </a:pPr>
            <a:endParaRPr sz="2570">
              <a:solidFill>
                <a:srgbClr val="0D0D0D"/>
              </a:solidFill>
            </a:endParaRPr>
          </a:p>
          <a:p>
            <a:pPr marL="0" lvl="0" indent="0" algn="ctr" rtl="0">
              <a:spcBef>
                <a:spcPts val="0"/>
              </a:spcBef>
              <a:spcAft>
                <a:spcPts val="0"/>
              </a:spcAft>
              <a:buSzPts val="990"/>
              <a:buNone/>
            </a:pPr>
            <a:endParaRPr sz="2570">
              <a:solidFill>
                <a:srgbClr val="0D0D0D"/>
              </a:solidFill>
            </a:endParaRPr>
          </a:p>
          <a:p>
            <a:pPr marL="914400" lvl="0" indent="0" algn="l" rtl="0">
              <a:spcBef>
                <a:spcPts val="0"/>
              </a:spcBef>
              <a:spcAft>
                <a:spcPts val="0"/>
              </a:spcAft>
              <a:buSzPts val="990"/>
              <a:buNone/>
            </a:pPr>
            <a:r>
              <a:rPr lang="en" sz="2570">
                <a:solidFill>
                  <a:srgbClr val="0D0D0D"/>
                </a:solidFill>
              </a:rPr>
              <a:t>What is your client’s immigration status?</a:t>
            </a:r>
            <a:endParaRPr sz="2570">
              <a:solidFill>
                <a:srgbClr val="0D0D0D"/>
              </a:solidFill>
            </a:endParaRPr>
          </a:p>
        </p:txBody>
      </p:sp>
      <p:cxnSp>
        <p:nvCxnSpPr>
          <p:cNvPr id="122" name="Google Shape;122;p20"/>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23" name="Google Shape;123;p20"/>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24" name="Google Shape;124;p20"/>
          <p:cNvSpPr txBox="1"/>
          <p:nvPr/>
        </p:nvSpPr>
        <p:spPr>
          <a:xfrm>
            <a:off x="97650" y="1755225"/>
            <a:ext cx="8671500" cy="38481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b="1"/>
              <a:t>Refugee: </a:t>
            </a:r>
            <a:r>
              <a:rPr lang="en"/>
              <a:t>This individual was resettled to the US as a refugee, and had refugee status on arrival. They likely fled war or persecution in their home country and spent years living in a UNHCR refugee camp before being resettled. This is a permanent status and work authorized. Refugees can apply for LPR status 1 year after they enter the US. </a:t>
            </a:r>
            <a:endParaRPr/>
          </a:p>
          <a:p>
            <a:pPr marL="914400" lvl="0" indent="0" algn="l" rtl="0">
              <a:spcBef>
                <a:spcPts val="0"/>
              </a:spcBef>
              <a:spcAft>
                <a:spcPts val="0"/>
              </a:spcAft>
              <a:buNone/>
            </a:pPr>
            <a:endParaRPr/>
          </a:p>
          <a:p>
            <a:pPr marL="457200" lvl="0" indent="-317500" algn="l" rtl="0">
              <a:spcBef>
                <a:spcPts val="0"/>
              </a:spcBef>
              <a:spcAft>
                <a:spcPts val="0"/>
              </a:spcAft>
              <a:buSzPts val="1400"/>
              <a:buChar char="●"/>
            </a:pPr>
            <a:r>
              <a:rPr lang="en" b="1"/>
              <a:t>Asylee</a:t>
            </a:r>
            <a:r>
              <a:rPr lang="en"/>
              <a:t>: </a:t>
            </a:r>
            <a:r>
              <a:rPr lang="en">
                <a:solidFill>
                  <a:schemeClr val="dk1"/>
                </a:solidFill>
              </a:rPr>
              <a:t>This individual applied for asylum while already in the US because they have experienced persecution or fear future persecution in their home country on account of their race, nationality, religion, political opinion or membership in a particular social group. </a:t>
            </a:r>
            <a:r>
              <a:rPr lang="en"/>
              <a:t>They have had their asylum application granted, which permits them to live and work permanently in the US. They can apply for LPR status 1 year after their asylum was granted. </a:t>
            </a:r>
            <a:endParaRPr/>
          </a:p>
          <a:p>
            <a:pPr marL="914400" lvl="0" indent="0" algn="l" rtl="0">
              <a:spcBef>
                <a:spcPts val="0"/>
              </a:spcBef>
              <a:spcAft>
                <a:spcPts val="0"/>
              </a:spcAft>
              <a:buNone/>
            </a:pPr>
            <a:endParaRPr/>
          </a:p>
          <a:p>
            <a:pPr marL="457200" lvl="0" indent="-317500" algn="l" rtl="0">
              <a:spcBef>
                <a:spcPts val="0"/>
              </a:spcBef>
              <a:spcAft>
                <a:spcPts val="0"/>
              </a:spcAft>
              <a:buSzPts val="1400"/>
              <a:buChar char="●"/>
            </a:pPr>
            <a:r>
              <a:rPr lang="en" b="1"/>
              <a:t>Asylum Seeker/Asylum Applicant: </a:t>
            </a:r>
            <a:r>
              <a:rPr lang="en"/>
              <a:t>They have applied for or are working towards applying for asylum. </a:t>
            </a:r>
            <a:endParaRPr/>
          </a:p>
          <a:p>
            <a:pPr marL="914400" lvl="0" indent="0" algn="l" rtl="0">
              <a:spcBef>
                <a:spcPts val="0"/>
              </a:spcBef>
              <a:spcAft>
                <a:spcPts val="0"/>
              </a:spcAft>
              <a:buNone/>
            </a:pPr>
            <a:endParaRPr>
              <a:solidFill>
                <a:schemeClr val="dk1"/>
              </a:solidFill>
            </a:endParaRPr>
          </a:p>
          <a:p>
            <a:pPr marL="91440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1371600" lvl="0" indent="0" algn="l" rtl="0">
              <a:spcBef>
                <a:spcPts val="0"/>
              </a:spcBef>
              <a:spcAft>
                <a:spcPts val="0"/>
              </a:spcAft>
              <a:buNone/>
            </a:pPr>
            <a:endParaRPr/>
          </a:p>
        </p:txBody>
      </p:sp>
      <p:pic>
        <p:nvPicPr>
          <p:cNvPr id="125" name="Google Shape;125;p20"/>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26" name="Google Shape;126;p20"/>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21"/>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endParaRPr sz="2570">
              <a:solidFill>
                <a:srgbClr val="0D0D0D"/>
              </a:solidFill>
            </a:endParaRPr>
          </a:p>
          <a:p>
            <a:pPr marL="0" lvl="0" indent="0" algn="l" rtl="0">
              <a:spcBef>
                <a:spcPts val="0"/>
              </a:spcBef>
              <a:spcAft>
                <a:spcPts val="0"/>
              </a:spcAft>
              <a:buSzPts val="990"/>
              <a:buNone/>
            </a:pPr>
            <a:endParaRPr sz="2570">
              <a:solidFill>
                <a:srgbClr val="0D0D0D"/>
              </a:solidFill>
            </a:endParaRPr>
          </a:p>
          <a:p>
            <a:pPr marL="0" lvl="0" indent="0" algn="ctr" rtl="0">
              <a:spcBef>
                <a:spcPts val="0"/>
              </a:spcBef>
              <a:spcAft>
                <a:spcPts val="0"/>
              </a:spcAft>
              <a:buSzPts val="990"/>
              <a:buNone/>
            </a:pPr>
            <a:endParaRPr sz="2570">
              <a:solidFill>
                <a:srgbClr val="0D0D0D"/>
              </a:solidFill>
            </a:endParaRPr>
          </a:p>
          <a:p>
            <a:pPr marL="914400" lvl="0" indent="0" algn="l" rtl="0">
              <a:spcBef>
                <a:spcPts val="0"/>
              </a:spcBef>
              <a:spcAft>
                <a:spcPts val="0"/>
              </a:spcAft>
              <a:buSzPts val="990"/>
              <a:buNone/>
            </a:pPr>
            <a:r>
              <a:rPr lang="en" sz="2570">
                <a:solidFill>
                  <a:srgbClr val="0D0D0D"/>
                </a:solidFill>
              </a:rPr>
              <a:t>What is your client’s immigration status?</a:t>
            </a:r>
            <a:endParaRPr sz="2570">
              <a:solidFill>
                <a:srgbClr val="0D0D0D"/>
              </a:solidFill>
            </a:endParaRPr>
          </a:p>
        </p:txBody>
      </p:sp>
      <p:cxnSp>
        <p:nvCxnSpPr>
          <p:cNvPr id="132" name="Google Shape;132;p21"/>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33" name="Google Shape;133;p21"/>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34" name="Google Shape;134;p21"/>
          <p:cNvSpPr txBox="1"/>
          <p:nvPr/>
        </p:nvSpPr>
        <p:spPr>
          <a:xfrm>
            <a:off x="97650" y="1755225"/>
            <a:ext cx="8671500" cy="3201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b="1"/>
              <a:t>“Undocumented”: </a:t>
            </a:r>
            <a:r>
              <a:rPr lang="en"/>
              <a:t>also</a:t>
            </a:r>
            <a:r>
              <a:rPr lang="en" b="1"/>
              <a:t> </a:t>
            </a:r>
            <a:r>
              <a:rPr lang="en">
                <a:solidFill>
                  <a:schemeClr val="dk1"/>
                </a:solidFill>
              </a:rPr>
              <a:t>not a legal term but often used to refer to the immigration status of someone who entered the US without authorization and without being detected by border authorities. Many will incorrectly refer to </a:t>
            </a:r>
            <a:r>
              <a:rPr lang="en" i="1">
                <a:solidFill>
                  <a:schemeClr val="dk1"/>
                </a:solidFill>
              </a:rPr>
              <a:t>any </a:t>
            </a:r>
            <a:r>
              <a:rPr lang="en">
                <a:solidFill>
                  <a:schemeClr val="dk1"/>
                </a:solidFill>
              </a:rPr>
              <a:t>individual who crosses a land border as “undocumented” even when that individual presented themselves to border authorities, requested asylum, and was paroled into the US. </a:t>
            </a:r>
            <a:endParaRPr>
              <a:solidFill>
                <a:schemeClr val="dk1"/>
              </a:solidFill>
            </a:endParaRPr>
          </a:p>
          <a:p>
            <a:pPr marL="914400" lvl="0" indent="0" algn="l" rtl="0">
              <a:spcBef>
                <a:spcPts val="0"/>
              </a:spcBef>
              <a:spcAft>
                <a:spcPts val="0"/>
              </a:spcAft>
              <a:buNone/>
            </a:pPr>
            <a:endParaRPr>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Parole</a:t>
            </a:r>
            <a:r>
              <a:rPr lang="en">
                <a:solidFill>
                  <a:schemeClr val="dk1"/>
                </a:solidFill>
              </a:rPr>
              <a:t>: There are multiple categories of parole but you will most likely encounter Parole in the Public Interest, which, broadly, is a discretionary humanitarian status granted to individuals at the US border to allow them to remain in the US temporarily in order to seek asylum. It is valid for one year. Although you are able to request Employment Authorization under Humanitarian Parole, it takes so long to issue Employment Authorization that the parole status, and therefore employment eligibility, will likely expire before Employment Authorization is issued. </a:t>
            </a:r>
            <a:endParaRPr>
              <a:solidFill>
                <a:schemeClr val="dk1"/>
              </a:solidFill>
            </a:endParaRPr>
          </a:p>
          <a:p>
            <a:pPr marL="0" lvl="0" indent="0" algn="l" rtl="0">
              <a:spcBef>
                <a:spcPts val="0"/>
              </a:spcBef>
              <a:spcAft>
                <a:spcPts val="0"/>
              </a:spcAft>
              <a:buNone/>
            </a:pPr>
            <a:endParaRPr>
              <a:solidFill>
                <a:schemeClr val="dk1"/>
              </a:solidFill>
            </a:endParaRPr>
          </a:p>
          <a:p>
            <a:pPr marL="1371600" lvl="0" indent="0" algn="l" rtl="0">
              <a:spcBef>
                <a:spcPts val="0"/>
              </a:spcBef>
              <a:spcAft>
                <a:spcPts val="0"/>
              </a:spcAft>
              <a:buNone/>
            </a:pPr>
            <a:endParaRPr/>
          </a:p>
        </p:txBody>
      </p:sp>
      <p:pic>
        <p:nvPicPr>
          <p:cNvPr id="135" name="Google Shape;135;p21"/>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36" name="Google Shape;136;p21"/>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0"/>
        <p:cNvGrpSpPr/>
        <p:nvPr/>
      </p:nvGrpSpPr>
      <p:grpSpPr>
        <a:xfrm>
          <a:off x="0" y="0"/>
          <a:ext cx="0" cy="0"/>
          <a:chOff x="0" y="0"/>
          <a:chExt cx="0" cy="0"/>
        </a:xfrm>
      </p:grpSpPr>
      <p:sp>
        <p:nvSpPr>
          <p:cNvPr id="141" name="Google Shape;141;p22"/>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endParaRPr sz="2570">
              <a:solidFill>
                <a:srgbClr val="0D0D0D"/>
              </a:solidFill>
            </a:endParaRPr>
          </a:p>
          <a:p>
            <a:pPr marL="0" lvl="0" indent="0" algn="l" rtl="0">
              <a:spcBef>
                <a:spcPts val="0"/>
              </a:spcBef>
              <a:spcAft>
                <a:spcPts val="0"/>
              </a:spcAft>
              <a:buSzPts val="990"/>
              <a:buNone/>
            </a:pPr>
            <a:endParaRPr sz="2570">
              <a:solidFill>
                <a:srgbClr val="0D0D0D"/>
              </a:solidFill>
            </a:endParaRPr>
          </a:p>
          <a:p>
            <a:pPr marL="0" lvl="0" indent="0" algn="ctr" rtl="0">
              <a:spcBef>
                <a:spcPts val="0"/>
              </a:spcBef>
              <a:spcAft>
                <a:spcPts val="0"/>
              </a:spcAft>
              <a:buSzPts val="990"/>
              <a:buNone/>
            </a:pPr>
            <a:endParaRPr sz="2570">
              <a:solidFill>
                <a:srgbClr val="0D0D0D"/>
              </a:solidFill>
            </a:endParaRPr>
          </a:p>
          <a:p>
            <a:pPr marL="914400" lvl="0" indent="0" algn="l" rtl="0">
              <a:spcBef>
                <a:spcPts val="0"/>
              </a:spcBef>
              <a:spcAft>
                <a:spcPts val="0"/>
              </a:spcAft>
              <a:buSzPts val="990"/>
              <a:buNone/>
            </a:pPr>
            <a:r>
              <a:rPr lang="en" sz="2570">
                <a:solidFill>
                  <a:srgbClr val="0D0D0D"/>
                </a:solidFill>
              </a:rPr>
              <a:t>What is your client’s immigration status?</a:t>
            </a:r>
            <a:endParaRPr sz="2570">
              <a:solidFill>
                <a:srgbClr val="0D0D0D"/>
              </a:solidFill>
            </a:endParaRPr>
          </a:p>
        </p:txBody>
      </p:sp>
      <p:cxnSp>
        <p:nvCxnSpPr>
          <p:cNvPr id="142" name="Google Shape;142;p22"/>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43" name="Google Shape;143;p22"/>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44" name="Google Shape;144;p22"/>
          <p:cNvSpPr txBox="1"/>
          <p:nvPr/>
        </p:nvSpPr>
        <p:spPr>
          <a:xfrm>
            <a:off x="97650" y="1755225"/>
            <a:ext cx="8671500" cy="3201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b="1"/>
              <a:t>“Undocumented”: </a:t>
            </a:r>
            <a:r>
              <a:rPr lang="en"/>
              <a:t>also</a:t>
            </a:r>
            <a:r>
              <a:rPr lang="en" b="1"/>
              <a:t> </a:t>
            </a:r>
            <a:r>
              <a:rPr lang="en">
                <a:solidFill>
                  <a:schemeClr val="dk1"/>
                </a:solidFill>
              </a:rPr>
              <a:t>not a legal term but often used to refer to the immigration status of someone who entered the US without authorization and without being detected by border authorities. Many will incorrectly refer to </a:t>
            </a:r>
            <a:r>
              <a:rPr lang="en" i="1">
                <a:solidFill>
                  <a:schemeClr val="dk1"/>
                </a:solidFill>
              </a:rPr>
              <a:t>any </a:t>
            </a:r>
            <a:r>
              <a:rPr lang="en">
                <a:solidFill>
                  <a:schemeClr val="dk1"/>
                </a:solidFill>
              </a:rPr>
              <a:t>individual who crosses a land border as “undocumented” even when that individual presented themselves to border authorities, requested asylum, and was paroled into the US. </a:t>
            </a:r>
            <a:endParaRPr>
              <a:solidFill>
                <a:schemeClr val="dk1"/>
              </a:solidFill>
            </a:endParaRPr>
          </a:p>
          <a:p>
            <a:pPr marL="914400" lvl="0" indent="0" algn="l" rtl="0">
              <a:spcBef>
                <a:spcPts val="0"/>
              </a:spcBef>
              <a:spcAft>
                <a:spcPts val="0"/>
              </a:spcAft>
              <a:buNone/>
            </a:pPr>
            <a:endParaRPr>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Parole</a:t>
            </a:r>
            <a:r>
              <a:rPr lang="en">
                <a:solidFill>
                  <a:schemeClr val="dk1"/>
                </a:solidFill>
              </a:rPr>
              <a:t>: There are multiple categories of parole but you will most likely encounter Parole in the Public Interest, which, broadly, is a discretionary humanitarian status granted to individuals at the US border to allow them to remain in the US temporarily in order to seek asylum. It is valid for one year. Although you are able to request Employment Authorization under Humanitarian Parole, it takes so long to issue Employment Authorization that the parole status, and therefore employment eligibility, will likely expire before Employment Authorization is issued. </a:t>
            </a:r>
            <a:endParaRPr>
              <a:solidFill>
                <a:schemeClr val="dk1"/>
              </a:solidFill>
            </a:endParaRPr>
          </a:p>
          <a:p>
            <a:pPr marL="0" lvl="0" indent="0" algn="l" rtl="0">
              <a:spcBef>
                <a:spcPts val="0"/>
              </a:spcBef>
              <a:spcAft>
                <a:spcPts val="0"/>
              </a:spcAft>
              <a:buNone/>
            </a:pPr>
            <a:endParaRPr>
              <a:solidFill>
                <a:schemeClr val="dk1"/>
              </a:solidFill>
            </a:endParaRPr>
          </a:p>
          <a:p>
            <a:pPr marL="1371600" lvl="0" indent="0" algn="l" rtl="0">
              <a:spcBef>
                <a:spcPts val="0"/>
              </a:spcBef>
              <a:spcAft>
                <a:spcPts val="0"/>
              </a:spcAft>
              <a:buNone/>
            </a:pPr>
            <a:endParaRPr/>
          </a:p>
        </p:txBody>
      </p:sp>
      <p:pic>
        <p:nvPicPr>
          <p:cNvPr id="145" name="Google Shape;145;p22"/>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46" name="Google Shape;146;p22"/>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0"/>
        <p:cNvGrpSpPr/>
        <p:nvPr/>
      </p:nvGrpSpPr>
      <p:grpSpPr>
        <a:xfrm>
          <a:off x="0" y="0"/>
          <a:ext cx="0" cy="0"/>
          <a:chOff x="0" y="0"/>
          <a:chExt cx="0" cy="0"/>
        </a:xfrm>
      </p:grpSpPr>
      <p:sp>
        <p:nvSpPr>
          <p:cNvPr id="151" name="Google Shape;151;p23"/>
          <p:cNvSpPr txBox="1">
            <a:spLocks noGrp="1"/>
          </p:cNvSpPr>
          <p:nvPr>
            <p:ph type="ctrTitle"/>
          </p:nvPr>
        </p:nvSpPr>
        <p:spPr>
          <a:xfrm>
            <a:off x="248500" y="1128779"/>
            <a:ext cx="8520600" cy="50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endParaRPr sz="2570">
              <a:solidFill>
                <a:srgbClr val="0D0D0D"/>
              </a:solidFill>
            </a:endParaRPr>
          </a:p>
          <a:p>
            <a:pPr marL="0" lvl="0" indent="0" algn="l" rtl="0">
              <a:spcBef>
                <a:spcPts val="0"/>
              </a:spcBef>
              <a:spcAft>
                <a:spcPts val="0"/>
              </a:spcAft>
              <a:buSzPts val="990"/>
              <a:buNone/>
            </a:pPr>
            <a:endParaRPr sz="2570">
              <a:solidFill>
                <a:srgbClr val="0D0D0D"/>
              </a:solidFill>
            </a:endParaRPr>
          </a:p>
          <a:p>
            <a:pPr marL="0" lvl="0" indent="0" algn="ctr" rtl="0">
              <a:spcBef>
                <a:spcPts val="0"/>
              </a:spcBef>
              <a:spcAft>
                <a:spcPts val="0"/>
              </a:spcAft>
              <a:buSzPts val="990"/>
              <a:buNone/>
            </a:pPr>
            <a:endParaRPr sz="2570">
              <a:solidFill>
                <a:srgbClr val="0D0D0D"/>
              </a:solidFill>
            </a:endParaRPr>
          </a:p>
          <a:p>
            <a:pPr marL="2286000" lvl="0" indent="0" algn="l" rtl="0">
              <a:spcBef>
                <a:spcPts val="0"/>
              </a:spcBef>
              <a:spcAft>
                <a:spcPts val="0"/>
              </a:spcAft>
              <a:buSzPts val="990"/>
              <a:buNone/>
            </a:pPr>
            <a:r>
              <a:rPr lang="en" sz="2570">
                <a:solidFill>
                  <a:srgbClr val="0D0D0D"/>
                </a:solidFill>
              </a:rPr>
              <a:t>Removal Proceedings </a:t>
            </a:r>
            <a:endParaRPr sz="2570">
              <a:solidFill>
                <a:srgbClr val="0D0D0D"/>
              </a:solidFill>
            </a:endParaRPr>
          </a:p>
        </p:txBody>
      </p:sp>
      <p:cxnSp>
        <p:nvCxnSpPr>
          <p:cNvPr id="152" name="Google Shape;152;p23"/>
          <p:cNvCxnSpPr/>
          <p:nvPr/>
        </p:nvCxnSpPr>
        <p:spPr>
          <a:xfrm>
            <a:off x="34450" y="941450"/>
            <a:ext cx="8948700" cy="22800"/>
          </a:xfrm>
          <a:prstGeom prst="straightConnector1">
            <a:avLst/>
          </a:prstGeom>
          <a:noFill/>
          <a:ln w="9525" cap="flat" cmpd="sng">
            <a:solidFill>
              <a:schemeClr val="dk2"/>
            </a:solidFill>
            <a:prstDash val="solid"/>
            <a:round/>
            <a:headEnd type="none" w="med" len="med"/>
            <a:tailEnd type="none" w="med" len="med"/>
          </a:ln>
        </p:spPr>
      </p:cxnSp>
      <p:cxnSp>
        <p:nvCxnSpPr>
          <p:cNvPr id="153" name="Google Shape;153;p23"/>
          <p:cNvCxnSpPr/>
          <p:nvPr/>
        </p:nvCxnSpPr>
        <p:spPr>
          <a:xfrm>
            <a:off x="97650" y="1682450"/>
            <a:ext cx="8948700" cy="22800"/>
          </a:xfrm>
          <a:prstGeom prst="straightConnector1">
            <a:avLst/>
          </a:prstGeom>
          <a:noFill/>
          <a:ln w="9525" cap="flat" cmpd="sng">
            <a:solidFill>
              <a:schemeClr val="dk2"/>
            </a:solidFill>
            <a:prstDash val="solid"/>
            <a:round/>
            <a:headEnd type="none" w="med" len="med"/>
            <a:tailEnd type="none" w="med" len="med"/>
          </a:ln>
        </p:spPr>
      </p:cxnSp>
      <p:sp>
        <p:nvSpPr>
          <p:cNvPr id="154" name="Google Shape;154;p23"/>
          <p:cNvSpPr txBox="1"/>
          <p:nvPr/>
        </p:nvSpPr>
        <p:spPr>
          <a:xfrm>
            <a:off x="97650" y="1755225"/>
            <a:ext cx="8671500" cy="4530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dk1"/>
              </a:buClr>
              <a:buSzPts val="1400"/>
              <a:buChar char="●"/>
            </a:pPr>
            <a:r>
              <a:rPr lang="en">
                <a:solidFill>
                  <a:schemeClr val="dk1"/>
                </a:solidFill>
              </a:rPr>
              <a:t>The Immigration Court for Ohio is in Cleveland, Ohio</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Removal is colloquially referred to as deportation </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Clients may be in removal because they filed an immigration petition that was denied, overstayed and had a subsequent law enforcement encounter, or were convicted of an offense which makes them removable. </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Individuals who present themselves at the US/Mexico border to request asylum are generally given a Credible Fear Interview and, if successful, put into removal proceedings and paroled into the US in order to file for asylum defensively before the Court.</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“Death penalty cases in a traffic court setting”: removal isn’t considered a criminal sanction, therefore there is no right to counsel if you cannot afford it. Most evidentiary laws, hearsay laws, etc. do not apply. Judges are subject to very little oversight especially since the appeals process can take several years and representation is prohibitively expensive. </a:t>
            </a:r>
            <a:endParaRPr>
              <a:solidFill>
                <a:schemeClr val="dk1"/>
              </a:solidFill>
            </a:endParaRPr>
          </a:p>
          <a:p>
            <a:pPr marL="457200" lvl="0" indent="-317500" algn="l" rtl="0">
              <a:spcBef>
                <a:spcPts val="1000"/>
              </a:spcBef>
              <a:spcAft>
                <a:spcPts val="0"/>
              </a:spcAft>
              <a:buClr>
                <a:schemeClr val="dk1"/>
              </a:buClr>
              <a:buSzPts val="1400"/>
              <a:buChar char="●"/>
            </a:pPr>
            <a:r>
              <a:rPr lang="en">
                <a:solidFill>
                  <a:schemeClr val="dk1"/>
                </a:solidFill>
              </a:rPr>
              <a:t>Asylum Clock: causing delays by requesting a change of venue, time to find an attorney etc. can delay a client’s ability to obtain Work Authorization for months or years </a:t>
            </a:r>
            <a:endParaRPr>
              <a:solidFill>
                <a:schemeClr val="dk1"/>
              </a:solidFill>
            </a:endParaRPr>
          </a:p>
          <a:p>
            <a:pPr marL="0" lvl="0" indent="0" algn="l" rtl="0">
              <a:spcBef>
                <a:spcPts val="1000"/>
              </a:spcBef>
              <a:spcAft>
                <a:spcPts val="0"/>
              </a:spcAft>
              <a:buNone/>
            </a:pPr>
            <a:endParaRPr>
              <a:solidFill>
                <a:schemeClr val="dk1"/>
              </a:solidFill>
            </a:endParaRPr>
          </a:p>
          <a:p>
            <a:pPr marL="1371600" lvl="0" indent="0" algn="l" rtl="0">
              <a:spcBef>
                <a:spcPts val="1000"/>
              </a:spcBef>
              <a:spcAft>
                <a:spcPts val="1000"/>
              </a:spcAft>
              <a:buNone/>
            </a:pPr>
            <a:endParaRPr/>
          </a:p>
        </p:txBody>
      </p:sp>
      <p:pic>
        <p:nvPicPr>
          <p:cNvPr id="155" name="Google Shape;155;p23"/>
          <p:cNvPicPr preferRelativeResize="0"/>
          <p:nvPr/>
        </p:nvPicPr>
        <p:blipFill>
          <a:blip r:embed="rId3">
            <a:alphaModFix/>
          </a:blip>
          <a:stretch>
            <a:fillRect/>
          </a:stretch>
        </p:blipFill>
        <p:spPr>
          <a:xfrm>
            <a:off x="34450" y="58700"/>
            <a:ext cx="2367201" cy="562925"/>
          </a:xfrm>
          <a:prstGeom prst="rect">
            <a:avLst/>
          </a:prstGeom>
          <a:noFill/>
          <a:ln>
            <a:noFill/>
          </a:ln>
        </p:spPr>
      </p:pic>
      <p:pic>
        <p:nvPicPr>
          <p:cNvPr id="156" name="Google Shape;156;p23"/>
          <p:cNvPicPr preferRelativeResize="0"/>
          <p:nvPr/>
        </p:nvPicPr>
        <p:blipFill>
          <a:blip r:embed="rId4">
            <a:alphaModFix/>
          </a:blip>
          <a:stretch>
            <a:fillRect/>
          </a:stretch>
        </p:blipFill>
        <p:spPr>
          <a:xfrm>
            <a:off x="7270391" y="0"/>
            <a:ext cx="1873609" cy="6216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2488</Words>
  <Application>Microsoft Office PowerPoint</Application>
  <PresentationFormat>On-screen Show (16:9)</PresentationFormat>
  <Paragraphs>192</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Times New Roman</vt:lpstr>
      <vt:lpstr>Simple Light</vt:lpstr>
      <vt:lpstr>   Why you should understand the basics</vt:lpstr>
      <vt:lpstr>   Key Terms </vt:lpstr>
      <vt:lpstr>   Work authorization</vt:lpstr>
      <vt:lpstr>PowerPoint Presentation</vt:lpstr>
      <vt:lpstr>   What is your client’s immigration status?</vt:lpstr>
      <vt:lpstr>   What is your client’s immigration status?</vt:lpstr>
      <vt:lpstr>   What is your client’s immigration status?</vt:lpstr>
      <vt:lpstr>   What is your client’s immigration status?</vt:lpstr>
      <vt:lpstr>   Removal Proceedings </vt:lpstr>
      <vt:lpstr>   Becoming a Lawful Permanent Resident (LPR)</vt:lpstr>
      <vt:lpstr>   Becoming an LPR</vt:lpstr>
      <vt:lpstr>   Becoming an LPR</vt:lpstr>
      <vt:lpstr>   Becoming an LPR</vt:lpstr>
      <vt:lpstr>   Becoming an LPR: Barriers</vt:lpstr>
      <vt:lpstr>PowerPoint Presentation</vt:lpstr>
      <vt:lpstr>   Becoming a US Citizen: 4 Ways</vt:lpstr>
      <vt:lpstr>   Naturalizing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Training and Assistance Network (STAN)</dc:title>
  <dc:creator>LaRocco, Melissa</dc:creator>
  <cp:lastModifiedBy>LaRocco, Melissa</cp:lastModifiedBy>
  <cp:revision>3</cp:revision>
  <cp:lastPrinted>2024-04-02T16:49:15Z</cp:lastPrinted>
  <dcterms:modified xsi:type="dcterms:W3CDTF">2024-04-02T16:55:47Z</dcterms:modified>
</cp:coreProperties>
</file>