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sldIdLst>
    <p:sldId id="256" r:id="rId2"/>
    <p:sldId id="282" r:id="rId3"/>
    <p:sldId id="283" r:id="rId4"/>
    <p:sldId id="294" r:id="rId5"/>
    <p:sldId id="261" r:id="rId6"/>
    <p:sldId id="257" r:id="rId7"/>
    <p:sldId id="262" r:id="rId8"/>
    <p:sldId id="297" r:id="rId9"/>
    <p:sldId id="258" r:id="rId10"/>
    <p:sldId id="259" r:id="rId11"/>
    <p:sldId id="270" r:id="rId12"/>
    <p:sldId id="269" r:id="rId13"/>
    <p:sldId id="285" r:id="rId14"/>
    <p:sldId id="286" r:id="rId15"/>
    <p:sldId id="271" r:id="rId16"/>
    <p:sldId id="272" r:id="rId17"/>
    <p:sldId id="273" r:id="rId18"/>
    <p:sldId id="274" r:id="rId19"/>
    <p:sldId id="275" r:id="rId20"/>
    <p:sldId id="289" r:id="rId21"/>
    <p:sldId id="298" r:id="rId22"/>
    <p:sldId id="290" r:id="rId23"/>
    <p:sldId id="288" r:id="rId24"/>
    <p:sldId id="276" r:id="rId25"/>
    <p:sldId id="277" r:id="rId26"/>
    <p:sldId id="281" r:id="rId27"/>
    <p:sldId id="278" r:id="rId28"/>
    <p:sldId id="279" r:id="rId29"/>
    <p:sldId id="280" r:id="rId30"/>
    <p:sldId id="264" r:id="rId31"/>
    <p:sldId id="265" r:id="rId32"/>
    <p:sldId id="266" r:id="rId33"/>
    <p:sldId id="267" r:id="rId34"/>
    <p:sldId id="293" r:id="rId35"/>
    <p:sldId id="295"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lynn Hohman" initials="JH" lastIdx="2" clrIdx="0">
    <p:extLst>
      <p:ext uri="{19B8F6BF-5375-455C-9EA6-DF929625EA0E}">
        <p15:presenceInfo xmlns:p15="http://schemas.microsoft.com/office/powerpoint/2012/main" userId="Jaclynn Ho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12"/>
    <a:srgbClr val="02AE3B"/>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138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Sick leave - average hours used per employee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145754773466704E-2"/>
          <c:y val="0.17098716998109495"/>
          <c:w val="0.90935338875785876"/>
          <c:h val="0.73805231967723606"/>
        </c:manualLayout>
      </c:layout>
      <c:barChart>
        <c:barDir val="col"/>
        <c:grouping val="clustered"/>
        <c:varyColors val="0"/>
        <c:ser>
          <c:idx val="0"/>
          <c:order val="0"/>
          <c:tx>
            <c:strRef>
              <c:f>'Sick Leave KPI chart'!$F$2</c:f>
              <c:strCache>
                <c:ptCount val="1"/>
                <c:pt idx="0">
                  <c:v>2017</c:v>
                </c:pt>
              </c:strCache>
            </c:strRef>
          </c:tx>
          <c:spPr>
            <a:solidFill>
              <a:schemeClr val="accent1"/>
            </a:solidFill>
            <a:ln>
              <a:noFill/>
            </a:ln>
            <a:effectLst/>
          </c:spPr>
          <c:invertIfNegative val="0"/>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chart'!$F$3:$F$10</c:f>
              <c:numCache>
                <c:formatCode>0.0</c:formatCode>
                <c:ptCount val="8"/>
                <c:pt idx="0">
                  <c:v>7.4</c:v>
                </c:pt>
                <c:pt idx="1">
                  <c:v>58.2</c:v>
                </c:pt>
                <c:pt idx="2">
                  <c:v>0</c:v>
                </c:pt>
                <c:pt idx="3">
                  <c:v>61.7</c:v>
                </c:pt>
                <c:pt idx="4">
                  <c:v>87.2</c:v>
                </c:pt>
                <c:pt idx="5">
                  <c:v>58</c:v>
                </c:pt>
                <c:pt idx="6">
                  <c:v>74.7</c:v>
                </c:pt>
                <c:pt idx="7">
                  <c:v>47.5</c:v>
                </c:pt>
              </c:numCache>
            </c:numRef>
          </c:val>
          <c:extLst xmlns:c15="http://schemas.microsoft.com/office/drawing/2012/chart">
            <c:ext xmlns:c16="http://schemas.microsoft.com/office/drawing/2014/chart" uri="{C3380CC4-5D6E-409C-BE32-E72D297353CC}">
              <c16:uniqueId val="{00000000-CB2E-4D58-9B56-59281F033819}"/>
            </c:ext>
          </c:extLst>
        </c:ser>
        <c:ser>
          <c:idx val="1"/>
          <c:order val="1"/>
          <c:tx>
            <c:strRef>
              <c:f>'Sick Leave KPI chart'!$G$2</c:f>
              <c:strCache>
                <c:ptCount val="1"/>
                <c:pt idx="0">
                  <c:v>2018</c:v>
                </c:pt>
              </c:strCache>
            </c:strRef>
          </c:tx>
          <c:spPr>
            <a:solidFill>
              <a:schemeClr val="accent2"/>
            </a:solidFill>
            <a:ln>
              <a:noFill/>
            </a:ln>
            <a:effectLst/>
          </c:spPr>
          <c:invertIfNegative val="0"/>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chart'!$G$3:$G$10</c:f>
              <c:numCache>
                <c:formatCode>0.0</c:formatCode>
                <c:ptCount val="8"/>
                <c:pt idx="0">
                  <c:v>13.4</c:v>
                </c:pt>
                <c:pt idx="1">
                  <c:v>60.9</c:v>
                </c:pt>
                <c:pt idx="2">
                  <c:v>0</c:v>
                </c:pt>
                <c:pt idx="3">
                  <c:v>58.1</c:v>
                </c:pt>
                <c:pt idx="4">
                  <c:v>99</c:v>
                </c:pt>
                <c:pt idx="5">
                  <c:v>63.4</c:v>
                </c:pt>
                <c:pt idx="6">
                  <c:v>48.4</c:v>
                </c:pt>
                <c:pt idx="7">
                  <c:v>31.7</c:v>
                </c:pt>
              </c:numCache>
            </c:numRef>
          </c:val>
          <c:extLst>
            <c:ext xmlns:c16="http://schemas.microsoft.com/office/drawing/2014/chart" uri="{C3380CC4-5D6E-409C-BE32-E72D297353CC}">
              <c16:uniqueId val="{00000001-CB2E-4D58-9B56-59281F033819}"/>
            </c:ext>
          </c:extLst>
        </c:ser>
        <c:ser>
          <c:idx val="2"/>
          <c:order val="2"/>
          <c:tx>
            <c:strRef>
              <c:f>'Sick Leave KPI chart'!$H$2</c:f>
              <c:strCache>
                <c:ptCount val="1"/>
                <c:pt idx="0">
                  <c:v>2019</c:v>
                </c:pt>
              </c:strCache>
            </c:strRef>
          </c:tx>
          <c:spPr>
            <a:solidFill>
              <a:schemeClr val="accent3"/>
            </a:solidFill>
            <a:ln>
              <a:noFill/>
            </a:ln>
            <a:effectLst/>
          </c:spPr>
          <c:invertIfNegative val="0"/>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chart'!$H$3:$H$10</c:f>
              <c:numCache>
                <c:formatCode>0.0</c:formatCode>
                <c:ptCount val="8"/>
                <c:pt idx="0">
                  <c:v>26.8</c:v>
                </c:pt>
                <c:pt idx="1">
                  <c:v>73.3</c:v>
                </c:pt>
                <c:pt idx="2">
                  <c:v>10.9</c:v>
                </c:pt>
                <c:pt idx="3">
                  <c:v>63.5</c:v>
                </c:pt>
                <c:pt idx="4">
                  <c:v>89.3</c:v>
                </c:pt>
                <c:pt idx="5">
                  <c:v>71.8</c:v>
                </c:pt>
                <c:pt idx="6">
                  <c:v>48.5</c:v>
                </c:pt>
                <c:pt idx="7">
                  <c:v>20.6</c:v>
                </c:pt>
              </c:numCache>
            </c:numRef>
          </c:val>
          <c:extLst>
            <c:ext xmlns:c16="http://schemas.microsoft.com/office/drawing/2014/chart" uri="{C3380CC4-5D6E-409C-BE32-E72D297353CC}">
              <c16:uniqueId val="{00000002-CB2E-4D58-9B56-59281F033819}"/>
            </c:ext>
          </c:extLst>
        </c:ser>
        <c:ser>
          <c:idx val="3"/>
          <c:order val="3"/>
          <c:tx>
            <c:strRef>
              <c:f>'Sick Leave KPI chart'!$I$2</c:f>
              <c:strCache>
                <c:ptCount val="1"/>
                <c:pt idx="0">
                  <c:v>2020</c:v>
                </c:pt>
              </c:strCache>
            </c:strRef>
          </c:tx>
          <c:spPr>
            <a:solidFill>
              <a:schemeClr val="accent4"/>
            </a:solidFill>
            <a:ln>
              <a:noFill/>
            </a:ln>
            <a:effectLst/>
          </c:spPr>
          <c:invertIfNegative val="0"/>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chart'!$I$3:$I$10</c:f>
              <c:numCache>
                <c:formatCode>0.0</c:formatCode>
                <c:ptCount val="8"/>
                <c:pt idx="0">
                  <c:v>9.1</c:v>
                </c:pt>
                <c:pt idx="1">
                  <c:v>108.4</c:v>
                </c:pt>
                <c:pt idx="2">
                  <c:v>39.5</c:v>
                </c:pt>
                <c:pt idx="3">
                  <c:v>79.8</c:v>
                </c:pt>
                <c:pt idx="4">
                  <c:v>61.7</c:v>
                </c:pt>
                <c:pt idx="5">
                  <c:v>64.7</c:v>
                </c:pt>
                <c:pt idx="6">
                  <c:v>85.7</c:v>
                </c:pt>
                <c:pt idx="7">
                  <c:v>91.7</c:v>
                </c:pt>
              </c:numCache>
            </c:numRef>
          </c:val>
          <c:extLst>
            <c:ext xmlns:c16="http://schemas.microsoft.com/office/drawing/2014/chart" uri="{C3380CC4-5D6E-409C-BE32-E72D297353CC}">
              <c16:uniqueId val="{00000003-CB2E-4D58-9B56-59281F033819}"/>
            </c:ext>
          </c:extLst>
        </c:ser>
        <c:ser>
          <c:idx val="4"/>
          <c:order val="4"/>
          <c:tx>
            <c:strRef>
              <c:f>'Sick Leave KPI chart'!$J$2</c:f>
              <c:strCache>
                <c:ptCount val="1"/>
                <c:pt idx="0">
                  <c:v>2021</c:v>
                </c:pt>
              </c:strCache>
            </c:strRef>
          </c:tx>
          <c:spPr>
            <a:solidFill>
              <a:schemeClr val="accent5"/>
            </a:solidFill>
            <a:ln>
              <a:noFill/>
            </a:ln>
            <a:effectLst/>
          </c:spPr>
          <c:invertIfNegative val="0"/>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chart'!$J$3:$J$10</c:f>
              <c:numCache>
                <c:formatCode>0.0</c:formatCode>
                <c:ptCount val="8"/>
                <c:pt idx="0">
                  <c:v>59.7</c:v>
                </c:pt>
                <c:pt idx="1">
                  <c:v>104.1</c:v>
                </c:pt>
                <c:pt idx="2">
                  <c:v>35.5</c:v>
                </c:pt>
                <c:pt idx="3">
                  <c:v>88.7</c:v>
                </c:pt>
                <c:pt idx="4">
                  <c:v>89.2</c:v>
                </c:pt>
                <c:pt idx="5">
                  <c:v>86</c:v>
                </c:pt>
                <c:pt idx="6">
                  <c:v>130.6</c:v>
                </c:pt>
                <c:pt idx="7">
                  <c:v>28.9</c:v>
                </c:pt>
              </c:numCache>
            </c:numRef>
          </c:val>
          <c:extLst>
            <c:ext xmlns:c16="http://schemas.microsoft.com/office/drawing/2014/chart" uri="{C3380CC4-5D6E-409C-BE32-E72D297353CC}">
              <c16:uniqueId val="{00000004-CB2E-4D58-9B56-59281F033819}"/>
            </c:ext>
          </c:extLst>
        </c:ser>
        <c:ser>
          <c:idx val="5"/>
          <c:order val="5"/>
          <c:tx>
            <c:strRef>
              <c:f>'Sick Leave KPI chart'!$K$2</c:f>
              <c:strCache>
                <c:ptCount val="1"/>
                <c:pt idx="0">
                  <c:v>2022 YTD</c:v>
                </c:pt>
              </c:strCache>
            </c:strRef>
          </c:tx>
          <c:spPr>
            <a:solidFill>
              <a:schemeClr val="accent6"/>
            </a:solidFill>
            <a:ln>
              <a:noFill/>
            </a:ln>
            <a:effectLst/>
          </c:spPr>
          <c:invertIfNegative val="0"/>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chart'!$K$3:$K$10</c:f>
              <c:numCache>
                <c:formatCode>0.0</c:formatCode>
                <c:ptCount val="8"/>
                <c:pt idx="0">
                  <c:v>23.8</c:v>
                </c:pt>
                <c:pt idx="1">
                  <c:v>69.029411764705884</c:v>
                </c:pt>
                <c:pt idx="2">
                  <c:v>13.5</c:v>
                </c:pt>
                <c:pt idx="3">
                  <c:v>77</c:v>
                </c:pt>
                <c:pt idx="4">
                  <c:v>111.1076923076923</c:v>
                </c:pt>
                <c:pt idx="5">
                  <c:v>118.90384615384616</c:v>
                </c:pt>
                <c:pt idx="6">
                  <c:v>103.3125</c:v>
                </c:pt>
                <c:pt idx="7">
                  <c:v>48.428571428571431</c:v>
                </c:pt>
              </c:numCache>
            </c:numRef>
          </c:val>
          <c:extLst>
            <c:ext xmlns:c16="http://schemas.microsoft.com/office/drawing/2014/chart" uri="{C3380CC4-5D6E-409C-BE32-E72D297353CC}">
              <c16:uniqueId val="{00000005-CB2E-4D58-9B56-59281F033819}"/>
            </c:ext>
          </c:extLst>
        </c:ser>
        <c:dLbls>
          <c:showLegendKey val="0"/>
          <c:showVal val="0"/>
          <c:showCatName val="0"/>
          <c:showSerName val="0"/>
          <c:showPercent val="0"/>
          <c:showBubbleSize val="0"/>
        </c:dLbls>
        <c:gapWidth val="150"/>
        <c:axId val="328409120"/>
        <c:axId val="328409448"/>
      </c:barChart>
      <c:lineChart>
        <c:grouping val="standard"/>
        <c:varyColors val="0"/>
        <c:ser>
          <c:idx val="6"/>
          <c:order val="6"/>
          <c:tx>
            <c:strRef>
              <c:f>'Sick Leave KPI chart'!$L$2</c:f>
              <c:strCache>
                <c:ptCount val="1"/>
                <c:pt idx="0">
                  <c:v>3 yr avg - main city depts</c:v>
                </c:pt>
              </c:strCache>
            </c:strRef>
          </c:tx>
          <c:spPr>
            <a:ln w="28575" cap="rnd">
              <a:solidFill>
                <a:srgbClr val="00B050"/>
              </a:solidFill>
              <a:round/>
            </a:ln>
            <a:effectLst/>
          </c:spPr>
          <c:marker>
            <c:symbol val="none"/>
          </c:marker>
          <c:cat>
            <c:strRef>
              <c:f>'Sick Leave KPI chart'!$A$3:$A$10</c:f>
              <c:strCache>
                <c:ptCount val="8"/>
                <c:pt idx="0">
                  <c:v>Airport/4.5</c:v>
                </c:pt>
                <c:pt idx="1">
                  <c:v>Public Works/34</c:v>
                </c:pt>
                <c:pt idx="2">
                  <c:v>Recreation/5.5</c:v>
                </c:pt>
                <c:pt idx="3">
                  <c:v>Police/77</c:v>
                </c:pt>
                <c:pt idx="4">
                  <c:v>Fire/65</c:v>
                </c:pt>
                <c:pt idx="5">
                  <c:v>Water/39</c:v>
                </c:pt>
                <c:pt idx="6">
                  <c:v>WPC/28</c:v>
                </c:pt>
                <c:pt idx="7">
                  <c:v>Engineering/7</c:v>
                </c:pt>
              </c:strCache>
            </c:strRef>
          </c:cat>
          <c:val>
            <c:numRef>
              <c:f>'Sick Leave KPI chart'!$L$3:$L$10</c:f>
              <c:numCache>
                <c:formatCode>0.0</c:formatCode>
                <c:ptCount val="8"/>
                <c:pt idx="0">
                  <c:v>53.3</c:v>
                </c:pt>
                <c:pt idx="1">
                  <c:v>53.3</c:v>
                </c:pt>
                <c:pt idx="2">
                  <c:v>53.3</c:v>
                </c:pt>
                <c:pt idx="3">
                  <c:v>53.3</c:v>
                </c:pt>
                <c:pt idx="4">
                  <c:v>83.3</c:v>
                </c:pt>
                <c:pt idx="5">
                  <c:v>53.3</c:v>
                </c:pt>
                <c:pt idx="6">
                  <c:v>53.3</c:v>
                </c:pt>
                <c:pt idx="7">
                  <c:v>53.3</c:v>
                </c:pt>
              </c:numCache>
            </c:numRef>
          </c:val>
          <c:smooth val="0"/>
          <c:extLst>
            <c:ext xmlns:c16="http://schemas.microsoft.com/office/drawing/2014/chart" uri="{C3380CC4-5D6E-409C-BE32-E72D297353CC}">
              <c16:uniqueId val="{00000006-CB2E-4D58-9B56-59281F033819}"/>
            </c:ext>
          </c:extLst>
        </c:ser>
        <c:dLbls>
          <c:showLegendKey val="0"/>
          <c:showVal val="0"/>
          <c:showCatName val="0"/>
          <c:showSerName val="0"/>
          <c:showPercent val="0"/>
          <c:showBubbleSize val="0"/>
        </c:dLbls>
        <c:marker val="1"/>
        <c:smooth val="0"/>
        <c:axId val="328409120"/>
        <c:axId val="328409448"/>
      </c:lineChart>
      <c:catAx>
        <c:axId val="328409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Department/Current</a:t>
                </a:r>
                <a:r>
                  <a:rPr lang="en-US" baseline="0"/>
                  <a:t> # Employees</a:t>
                </a:r>
              </a:p>
            </c:rich>
          </c:tx>
          <c:layout>
            <c:manualLayout>
              <c:xMode val="edge"/>
              <c:yMode val="edge"/>
              <c:x val="0.43547261634822987"/>
              <c:y val="0.945870723354480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409448"/>
        <c:crosses val="autoZero"/>
        <c:auto val="1"/>
        <c:lblAlgn val="ctr"/>
        <c:lblOffset val="100"/>
        <c:noMultiLvlLbl val="0"/>
      </c:catAx>
      <c:valAx>
        <c:axId val="328409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hours per employee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409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Compliance: Regulatory reporting requirements for NPDES permit</a:t>
            </a:r>
          </a:p>
        </c:rich>
      </c:tx>
      <c:layout>
        <c:manualLayout>
          <c:xMode val="edge"/>
          <c:yMode val="edge"/>
          <c:x val="0.2061294588722998"/>
          <c:y val="2.36180015829517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 Days in Compliance</c:v>
          </c:tx>
          <c:spPr>
            <a:solidFill>
              <a:schemeClr val="accent1"/>
            </a:solidFill>
            <a:ln>
              <a:noFill/>
            </a:ln>
            <a:effectLst/>
          </c:spPr>
          <c:invertIfNegative val="0"/>
          <c:dLbls>
            <c:dLbl>
              <c:idx val="3"/>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B9-4958-9B50-938F9468B17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4"/>
              <c:pt idx="0">
                <c:v>2020</c:v>
              </c:pt>
              <c:pt idx="1">
                <c:v>2021</c:v>
              </c:pt>
              <c:pt idx="2">
                <c:v>2022</c:v>
              </c:pt>
              <c:pt idx="3">
                <c:v>2023</c:v>
              </c:pt>
            </c:numLit>
          </c:cat>
          <c:val>
            <c:numRef>
              <c:f>'NSDES Compliance'!$B$37:$B$40</c:f>
              <c:numCache>
                <c:formatCode>0%</c:formatCode>
                <c:ptCount val="4"/>
                <c:pt idx="0">
                  <c:v>1</c:v>
                </c:pt>
                <c:pt idx="1">
                  <c:v>1</c:v>
                </c:pt>
                <c:pt idx="2">
                  <c:v>1</c:v>
                </c:pt>
                <c:pt idx="3">
                  <c:v>1</c:v>
                </c:pt>
              </c:numCache>
            </c:numRef>
          </c:val>
          <c:extLst>
            <c:ext xmlns:c16="http://schemas.microsoft.com/office/drawing/2014/chart" uri="{C3380CC4-5D6E-409C-BE32-E72D297353CC}">
              <c16:uniqueId val="{00000001-E2B9-4958-9B50-938F9468B179}"/>
            </c:ext>
          </c:extLst>
        </c:ser>
        <c:dLbls>
          <c:dLblPos val="ctr"/>
          <c:showLegendKey val="0"/>
          <c:showVal val="1"/>
          <c:showCatName val="0"/>
          <c:showSerName val="0"/>
          <c:showPercent val="0"/>
          <c:showBubbleSize val="0"/>
        </c:dLbls>
        <c:gapWidth val="281"/>
        <c:overlap val="44"/>
        <c:axId val="322307320"/>
        <c:axId val="322307976"/>
      </c:barChart>
      <c:lineChart>
        <c:grouping val="standard"/>
        <c:varyColors val="0"/>
        <c:ser>
          <c:idx val="1"/>
          <c:order val="1"/>
          <c:tx>
            <c:v>Target - 100%</c:v>
          </c:tx>
          <c:spPr>
            <a:ln w="28575" cap="rnd">
              <a:solidFill>
                <a:srgbClr val="FF0000"/>
              </a:solidFill>
              <a:round/>
            </a:ln>
            <a:effectLst/>
          </c:spPr>
          <c:marker>
            <c:symbol val="none"/>
          </c:marker>
          <c:dLbls>
            <c:delete val="1"/>
          </c:dLbls>
          <c:val>
            <c:numRef>
              <c:f>'NSDES Compliance'!$C$37:$C$40</c:f>
              <c:numCache>
                <c:formatCode>0%</c:formatCode>
                <c:ptCount val="4"/>
                <c:pt idx="0">
                  <c:v>1</c:v>
                </c:pt>
                <c:pt idx="1">
                  <c:v>1</c:v>
                </c:pt>
                <c:pt idx="2">
                  <c:v>1</c:v>
                </c:pt>
                <c:pt idx="3">
                  <c:v>1</c:v>
                </c:pt>
              </c:numCache>
            </c:numRef>
          </c:val>
          <c:smooth val="0"/>
          <c:extLst>
            <c:ext xmlns:c16="http://schemas.microsoft.com/office/drawing/2014/chart" uri="{C3380CC4-5D6E-409C-BE32-E72D297353CC}">
              <c16:uniqueId val="{00000002-E2B9-4958-9B50-938F9468B179}"/>
            </c:ext>
          </c:extLst>
        </c:ser>
        <c:dLbls>
          <c:dLblPos val="ctr"/>
          <c:showLegendKey val="0"/>
          <c:showVal val="1"/>
          <c:showCatName val="0"/>
          <c:showSerName val="0"/>
          <c:showPercent val="0"/>
          <c:showBubbleSize val="0"/>
        </c:dLbls>
        <c:marker val="1"/>
        <c:smooth val="0"/>
        <c:axId val="322307320"/>
        <c:axId val="322307976"/>
      </c:lineChart>
      <c:catAx>
        <c:axId val="32230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307976"/>
        <c:crosses val="autoZero"/>
        <c:auto val="1"/>
        <c:lblAlgn val="ctr"/>
        <c:lblOffset val="100"/>
        <c:noMultiLvlLbl val="0"/>
      </c:catAx>
      <c:valAx>
        <c:axId val="32230797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Days in Compliance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30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0"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0.55346</cdr:x>
      <cdr:y>0.17265</cdr:y>
    </cdr:from>
    <cdr:to>
      <cdr:x>0.74787</cdr:x>
      <cdr:y>0.24067</cdr:y>
    </cdr:to>
    <cdr:sp macro="" textlink="">
      <cdr:nvSpPr>
        <cdr:cNvPr id="2" name="TextBox 1"/>
        <cdr:cNvSpPr txBox="1"/>
      </cdr:nvSpPr>
      <cdr:spPr>
        <a:xfrm xmlns:a="http://schemas.openxmlformats.org/drawingml/2006/main">
          <a:off x="4039469" y="640081"/>
          <a:ext cx="1418916" cy="2522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solidFill>
                <a:schemeClr val="tx1">
                  <a:lumMod val="65000"/>
                  <a:lumOff val="35000"/>
                </a:schemeClr>
              </a:solidFill>
            </a:rPr>
            <a:t>COVID-19</a:t>
          </a:r>
          <a:r>
            <a:rPr lang="en-US" sz="800" baseline="0" dirty="0">
              <a:solidFill>
                <a:schemeClr val="tx1">
                  <a:lumMod val="65000"/>
                  <a:lumOff val="35000"/>
                </a:schemeClr>
              </a:solidFill>
            </a:rPr>
            <a:t> related sick leave</a:t>
          </a:r>
          <a:endParaRPr lang="en-US" sz="800" dirty="0">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A8A9738-A0F7-49B5-AF2B-27807A7105BE}" type="datetimeFigureOut">
              <a:rPr lang="en-US" smtClean="0"/>
              <a:t>2/2/2024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A107921-05F4-4C83-A8E4-C7AA1B6B88B1}" type="slidenum">
              <a:rPr lang="en-US" smtClean="0"/>
              <a:t>‹#›</a:t>
            </a:fld>
            <a:endParaRPr lang="en-US"/>
          </a:p>
        </p:txBody>
      </p:sp>
    </p:spTree>
    <p:extLst>
      <p:ext uri="{BB962C8B-B14F-4D97-AF65-F5344CB8AC3E}">
        <p14:creationId xmlns:p14="http://schemas.microsoft.com/office/powerpoint/2010/main" val="316715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9600" y="890588"/>
            <a:ext cx="3206750" cy="2405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00BE4-6F04-4D18-84AB-C08F1089449B}" type="slidenum">
              <a:rPr lang="en-US" smtClean="0"/>
              <a:t>4</a:t>
            </a:fld>
            <a:endParaRPr lang="en-US"/>
          </a:p>
        </p:txBody>
      </p:sp>
    </p:spTree>
    <p:extLst>
      <p:ext uri="{BB962C8B-B14F-4D97-AF65-F5344CB8AC3E}">
        <p14:creationId xmlns:p14="http://schemas.microsoft.com/office/powerpoint/2010/main" val="301098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B0655D-F75F-4650-9E5F-4EE1B365FA7F}"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332456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89062-A8D5-4A2A-887B-F14FFC39F56D}"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151210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A5C5A-C74E-4281-AAB5-5F187AED1964}"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314392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68029-C992-4F38-9268-47C66819BECB}"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8444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39257-2CF3-4D2D-9355-E537AC66B541}"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64086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452D2-F77D-4AB6-B0D4-AE556B332524}"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76213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E3EDEA-3813-42AB-8A3D-6F760DCC0357}" type="datetime1">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237588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CAACF3-0A8E-4A36-A5D4-E94B06A13493}" type="datetime1">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291852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2A4CA-64AF-4614-8409-5B51E2C80946}" type="datetime1">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316804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F9E738-478E-4DC5-BFE0-6AC8152D3374}"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362131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DEEB87-B209-4CEE-A270-20CEB6DCF184}"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EC4ED-66E9-4EBB-A4C4-4385FC697A2C}" type="slidenum">
              <a:rPr lang="en-US" smtClean="0"/>
              <a:t>‹#›</a:t>
            </a:fld>
            <a:endParaRPr lang="en-US"/>
          </a:p>
        </p:txBody>
      </p:sp>
    </p:spTree>
    <p:extLst>
      <p:ext uri="{BB962C8B-B14F-4D97-AF65-F5344CB8AC3E}">
        <p14:creationId xmlns:p14="http://schemas.microsoft.com/office/powerpoint/2010/main" val="418152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37B4F-016D-41D3-9E41-398BAE2D0FE6}" type="datetime1">
              <a:rPr lang="en-US" smtClean="0"/>
              <a:t>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EC4ED-66E9-4EBB-A4C4-4385FC697A2C}" type="slidenum">
              <a:rPr lang="en-US" smtClean="0"/>
              <a:t>‹#›</a:t>
            </a:fld>
            <a:endParaRPr lang="en-US"/>
          </a:p>
        </p:txBody>
      </p:sp>
    </p:spTree>
    <p:extLst>
      <p:ext uri="{BB962C8B-B14F-4D97-AF65-F5344CB8AC3E}">
        <p14:creationId xmlns:p14="http://schemas.microsoft.com/office/powerpoint/2010/main" val="2060680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2.xml"/><Relationship Id="rId3"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7.xml"/><Relationship Id="rId5" Type="http://schemas.openxmlformats.org/officeDocument/2006/relationships/slide" Target="slide9.xml"/><Relationship Id="rId15" Type="http://schemas.openxmlformats.org/officeDocument/2006/relationships/slide" Target="slide35.xml"/><Relationship Id="rId10"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package" Target="../embeddings/Microsoft_Excel_Worksheet4.xlsx"/><Relationship Id="rId18" Type="http://schemas.openxmlformats.org/officeDocument/2006/relationships/image" Target="../media/image8.emf"/><Relationship Id="rId26" Type="http://schemas.openxmlformats.org/officeDocument/2006/relationships/image" Target="../media/image12.emf"/><Relationship Id="rId3" Type="http://schemas.openxmlformats.org/officeDocument/2006/relationships/slide" Target="slide2.xml"/><Relationship Id="rId21" Type="http://schemas.openxmlformats.org/officeDocument/2006/relationships/package" Target="../embeddings/Microsoft_Excel_Worksheet8.xlsx"/><Relationship Id="rId7" Type="http://schemas.openxmlformats.org/officeDocument/2006/relationships/package" Target="../embeddings/Microsoft_Excel_Worksheet1.xlsx"/><Relationship Id="rId12" Type="http://schemas.openxmlformats.org/officeDocument/2006/relationships/image" Target="../media/image5.emf"/><Relationship Id="rId17" Type="http://schemas.openxmlformats.org/officeDocument/2006/relationships/package" Target="../embeddings/Microsoft_Excel_Worksheet6.xlsx"/><Relationship Id="rId25" Type="http://schemas.openxmlformats.org/officeDocument/2006/relationships/package" Target="../embeddings/Microsoft_Excel_Worksheet10.xlsx"/><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29" Type="http://schemas.openxmlformats.org/officeDocument/2006/relationships/package" Target="../embeddings/Microsoft_Excel_Worksheet12.xlsx"/><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package" Target="../embeddings/Microsoft_Excel_Worksheet3.xlsx"/><Relationship Id="rId24" Type="http://schemas.openxmlformats.org/officeDocument/2006/relationships/image" Target="../media/image11.emf"/><Relationship Id="rId5" Type="http://schemas.openxmlformats.org/officeDocument/2006/relationships/package" Target="../embeddings/Microsoft_Excel_Worksheet.xlsx"/><Relationship Id="rId15" Type="http://schemas.openxmlformats.org/officeDocument/2006/relationships/package" Target="../embeddings/Microsoft_Excel_Worksheet5.xlsx"/><Relationship Id="rId23" Type="http://schemas.openxmlformats.org/officeDocument/2006/relationships/package" Target="../embeddings/Microsoft_Excel_Worksheet9.xlsx"/><Relationship Id="rId28" Type="http://schemas.openxmlformats.org/officeDocument/2006/relationships/image" Target="../media/image13.emf"/><Relationship Id="rId10" Type="http://schemas.openxmlformats.org/officeDocument/2006/relationships/image" Target="../media/image4.emf"/><Relationship Id="rId19" Type="http://schemas.openxmlformats.org/officeDocument/2006/relationships/package" Target="../embeddings/Microsoft_Excel_Worksheet7.xlsx"/><Relationship Id="rId4" Type="http://schemas.openxmlformats.org/officeDocument/2006/relationships/image" Target="../media/image15.png"/><Relationship Id="rId9" Type="http://schemas.openxmlformats.org/officeDocument/2006/relationships/package" Target="../embeddings/Microsoft_Excel_Worksheet2.xlsx"/><Relationship Id="rId14" Type="http://schemas.openxmlformats.org/officeDocument/2006/relationships/image" Target="../media/image6.emf"/><Relationship Id="rId22" Type="http://schemas.openxmlformats.org/officeDocument/2006/relationships/image" Target="../media/image10.emf"/><Relationship Id="rId27" Type="http://schemas.openxmlformats.org/officeDocument/2006/relationships/package" Target="../embeddings/Microsoft_Excel_Worksheet11.xlsx"/><Relationship Id="rId30" Type="http://schemas.openxmlformats.org/officeDocument/2006/relationships/image" Target="../media/image14.emf"/></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47387"/>
            <a:ext cx="9143999" cy="880428"/>
          </a:xfrm>
          <a:solidFill>
            <a:schemeClr val="accent1">
              <a:lumMod val="75000"/>
            </a:schemeClr>
          </a:solidFill>
        </p:spPr>
        <p:txBody>
          <a:bodyPr>
            <a:normAutofit/>
          </a:bodyPr>
          <a:lstStyle/>
          <a:p>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Findlay Performs</a:t>
            </a:r>
          </a:p>
        </p:txBody>
      </p:sp>
      <p:sp>
        <p:nvSpPr>
          <p:cNvPr id="3" name="Subtitle 2"/>
          <p:cNvSpPr>
            <a:spLocks noGrp="1"/>
          </p:cNvSpPr>
          <p:nvPr>
            <p:ph type="subTitle" idx="1"/>
          </p:nvPr>
        </p:nvSpPr>
        <p:spPr>
          <a:xfrm>
            <a:off x="1012370" y="6309654"/>
            <a:ext cx="6858000" cy="375351"/>
          </a:xfrm>
        </p:spPr>
        <p:txBody>
          <a:bodyPr>
            <a:normAutofit/>
          </a:bodyPr>
          <a:lstStyle/>
          <a:p>
            <a:r>
              <a:rPr lang="en-US" sz="1600" dirty="0"/>
              <a:t>As of December 31, 2023 (unless otherwise noted)</a:t>
            </a:r>
          </a:p>
        </p:txBody>
      </p:sp>
      <p:pic>
        <p:nvPicPr>
          <p:cNvPr id="4" name="Picture 3"/>
          <p:cNvPicPr>
            <a:picLocks noChangeAspect="1"/>
          </p:cNvPicPr>
          <p:nvPr/>
        </p:nvPicPr>
        <p:blipFill>
          <a:blip r:embed="rId2"/>
          <a:stretch>
            <a:fillRect/>
          </a:stretch>
        </p:blipFill>
        <p:spPr>
          <a:xfrm>
            <a:off x="3333115" y="1288919"/>
            <a:ext cx="2042337" cy="463336"/>
          </a:xfrm>
          <a:prstGeom prst="rect">
            <a:avLst/>
          </a:prstGeom>
        </p:spPr>
      </p:pic>
      <p:sp>
        <p:nvSpPr>
          <p:cNvPr id="5" name="TextBox 4"/>
          <p:cNvSpPr txBox="1"/>
          <p:nvPr/>
        </p:nvSpPr>
        <p:spPr>
          <a:xfrm>
            <a:off x="1012370" y="2080873"/>
            <a:ext cx="7478484" cy="3785652"/>
          </a:xfrm>
          <a:prstGeom prst="rect">
            <a:avLst/>
          </a:prstGeom>
          <a:noFill/>
        </p:spPr>
        <p:txBody>
          <a:bodyPr wrap="square" rtlCol="0">
            <a:spAutoFit/>
          </a:bodyPr>
          <a:lstStyle/>
          <a:p>
            <a:r>
              <a:rPr lang="en-US" sz="1600" dirty="0"/>
              <a:t>Findlay Performs connects the performance of City departments to the City’s Strategic Plan. Our Journey framework is a map for the City’s overall direction and lays out our Vital Few Objectives.</a:t>
            </a:r>
          </a:p>
          <a:p>
            <a:endParaRPr lang="en-US" sz="1600" dirty="0"/>
          </a:p>
          <a:p>
            <a:r>
              <a:rPr lang="en-US" sz="1600" dirty="0"/>
              <a:t>Key Performance Indicators, or KPIs, are a critical tool in the City’s ability to:  demonstrate progress on its goals; provide leadership with the information to make data-driven decisions as it allocates resources; and share the information necessary to tell the organization’s story.  This performance data will provide service delivery and operational effectiveness measurements and will serve as a report card to demonstrate the City's pledge to hold our service delivery to a high standard.</a:t>
            </a:r>
          </a:p>
          <a:p>
            <a:endParaRPr lang="en-US" sz="1600" dirty="0"/>
          </a:p>
          <a:p>
            <a:r>
              <a:rPr lang="en-US" sz="1600" dirty="0"/>
              <a:t>Included in this report are 44</a:t>
            </a:r>
            <a:r>
              <a:rPr lang="en-US" sz="1600" dirty="0">
                <a:solidFill>
                  <a:srgbClr val="FF0000"/>
                </a:solidFill>
              </a:rPr>
              <a:t> </a:t>
            </a:r>
            <a:r>
              <a:rPr lang="en-US" sz="1600" dirty="0"/>
              <a:t>performance indicators that were identified by City departments as “key” or “most important” in determining success or improvement of city services.  Depending on the nature of the data, these measures are reviewed either monthly, quarterly or annually by department staff and City administration leadership.</a:t>
            </a:r>
          </a:p>
        </p:txBody>
      </p:sp>
    </p:spTree>
    <p:extLst>
      <p:ext uri="{BB962C8B-B14F-4D97-AF65-F5344CB8AC3E}">
        <p14:creationId xmlns:p14="http://schemas.microsoft.com/office/powerpoint/2010/main" val="83884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2003486"/>
              </p:ext>
            </p:extLst>
          </p:nvPr>
        </p:nvGraphicFramePr>
        <p:xfrm>
          <a:off x="287384" y="409304"/>
          <a:ext cx="8429896" cy="5858751"/>
        </p:xfrm>
        <a:graphic>
          <a:graphicData uri="http://schemas.openxmlformats.org/drawingml/2006/table">
            <a:tbl>
              <a:tblPr firstRow="1" bandRow="1">
                <a:tableStyleId>{BDBED569-4797-4DF1-A0F4-6AAB3CD982D8}</a:tableStyleId>
              </a:tblPr>
              <a:tblGrid>
                <a:gridCol w="862147">
                  <a:extLst>
                    <a:ext uri="{9D8B030D-6E8A-4147-A177-3AD203B41FA5}">
                      <a16:colId xmlns:a16="http://schemas.microsoft.com/office/drawing/2014/main" val="1165968090"/>
                    </a:ext>
                  </a:extLst>
                </a:gridCol>
                <a:gridCol w="7567749">
                  <a:extLst>
                    <a:ext uri="{9D8B030D-6E8A-4147-A177-3AD203B41FA5}">
                      <a16:colId xmlns:a16="http://schemas.microsoft.com/office/drawing/2014/main" val="179723549"/>
                    </a:ext>
                  </a:extLst>
                </a:gridCol>
              </a:tblGrid>
              <a:tr h="287662">
                <a:tc>
                  <a:txBody>
                    <a:bodyPr/>
                    <a:lstStyle/>
                    <a:p>
                      <a:r>
                        <a:rPr lang="en-US" sz="900" dirty="0"/>
                        <a:t>Dept.</a:t>
                      </a:r>
                    </a:p>
                  </a:txBody>
                  <a:tcPr marL="68580" marR="68580" marT="34290" marB="34290"/>
                </a:tc>
                <a:tc>
                  <a:txBody>
                    <a:bodyPr/>
                    <a:lstStyle/>
                    <a:p>
                      <a:r>
                        <a:rPr lang="en-US" sz="900" dirty="0"/>
                        <a:t>POLICE</a:t>
                      </a:r>
                    </a:p>
                  </a:txBody>
                  <a:tcPr marL="68580" marR="68580" marT="34290" marB="34290"/>
                </a:tc>
                <a:extLst>
                  <a:ext uri="{0D108BD9-81ED-4DB2-BD59-A6C34878D82A}">
                    <a16:rowId xmlns:a16="http://schemas.microsoft.com/office/drawing/2014/main" val="1501187898"/>
                  </a:ext>
                </a:extLst>
              </a:tr>
              <a:tr h="296793">
                <a:tc>
                  <a:txBody>
                    <a:bodyPr/>
                    <a:lstStyle/>
                    <a:p>
                      <a:r>
                        <a:rPr lang="en-US" sz="900" dirty="0"/>
                        <a:t>KPI Measure</a:t>
                      </a:r>
                    </a:p>
                  </a:txBody>
                  <a:tcPr marL="68580" marR="68580" marT="34290" marB="34290"/>
                </a:tc>
                <a:tc>
                  <a:txBody>
                    <a:bodyPr/>
                    <a:lstStyle/>
                    <a:p>
                      <a:r>
                        <a:rPr lang="en-US" sz="900" dirty="0"/>
                        <a:t># of Traffic</a:t>
                      </a:r>
                      <a:r>
                        <a:rPr lang="en-US" sz="900" baseline="0" dirty="0"/>
                        <a:t> Accidents</a:t>
                      </a:r>
                      <a:endParaRPr lang="en-US" sz="900" dirty="0"/>
                    </a:p>
                  </a:txBody>
                  <a:tcPr marL="68580" marR="68580" marT="34290" marB="34290"/>
                </a:tc>
                <a:extLst>
                  <a:ext uri="{0D108BD9-81ED-4DB2-BD59-A6C34878D82A}">
                    <a16:rowId xmlns:a16="http://schemas.microsoft.com/office/drawing/2014/main" val="3181496787"/>
                  </a:ext>
                </a:extLst>
              </a:tr>
              <a:tr h="364778">
                <a:tc>
                  <a:txBody>
                    <a:bodyPr/>
                    <a:lstStyle/>
                    <a:p>
                      <a:r>
                        <a:rPr lang="en-US" sz="900" dirty="0"/>
                        <a:t>Rationale/ 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We</a:t>
                      </a:r>
                      <a:r>
                        <a:rPr lang="en-US" sz="900" baseline="0" dirty="0"/>
                        <a:t> monitor traffic accidents as compared to a 3-year average. </a:t>
                      </a:r>
                      <a:r>
                        <a:rPr lang="en-US" sz="900" kern="1200" baseline="0" dirty="0">
                          <a:solidFill>
                            <a:schemeClr val="tx1"/>
                          </a:solidFill>
                          <a:effectLst/>
                          <a:latin typeface="+mn-lt"/>
                          <a:ea typeface="+mn-ea"/>
                          <a:cs typeface="+mn-cs"/>
                        </a:rPr>
                        <a:t>T</a:t>
                      </a:r>
                      <a:r>
                        <a:rPr lang="en-US" sz="900" kern="1200" dirty="0">
                          <a:solidFill>
                            <a:schemeClr val="tx1"/>
                          </a:solidFill>
                          <a:effectLst/>
                          <a:latin typeface="+mn-lt"/>
                          <a:ea typeface="+mn-ea"/>
                          <a:cs typeface="+mn-cs"/>
                        </a:rPr>
                        <a:t>his</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measure</a:t>
                      </a:r>
                      <a:r>
                        <a:rPr lang="en-US" sz="900" kern="1200" baseline="0" dirty="0">
                          <a:solidFill>
                            <a:schemeClr val="tx1"/>
                          </a:solidFill>
                          <a:effectLst/>
                          <a:latin typeface="+mn-lt"/>
                          <a:ea typeface="+mn-ea"/>
                          <a:cs typeface="+mn-cs"/>
                        </a:rPr>
                        <a:t> allows us to </a:t>
                      </a:r>
                      <a:r>
                        <a:rPr lang="en-US" sz="900" kern="1200" dirty="0">
                          <a:solidFill>
                            <a:schemeClr val="tx1"/>
                          </a:solidFill>
                          <a:effectLst/>
                          <a:latin typeface="+mn-lt"/>
                          <a:ea typeface="+mn-ea"/>
                          <a:cs typeface="+mn-cs"/>
                        </a:rPr>
                        <a:t>determine effective resource allocation</a:t>
                      </a:r>
                      <a:r>
                        <a:rPr lang="en-US" sz="900" kern="1200" baseline="0" dirty="0">
                          <a:solidFill>
                            <a:schemeClr val="tx1"/>
                          </a:solidFill>
                          <a:effectLst/>
                          <a:latin typeface="+mn-lt"/>
                          <a:ea typeface="+mn-ea"/>
                          <a:cs typeface="+mn-cs"/>
                        </a:rPr>
                        <a:t> to enforce laws related to motorists and pedestrians. </a:t>
                      </a:r>
                      <a:r>
                        <a:rPr lang="en-US" sz="900" kern="1200" dirty="0">
                          <a:solidFill>
                            <a:schemeClr val="tx1"/>
                          </a:solidFill>
                          <a:effectLst/>
                          <a:latin typeface="+mn-lt"/>
                          <a:ea typeface="+mn-ea"/>
                          <a:cs typeface="+mn-cs"/>
                        </a:rPr>
                        <a:t>  </a:t>
                      </a:r>
                    </a:p>
                    <a:p>
                      <a:endParaRPr lang="en-US" sz="900" dirty="0"/>
                    </a:p>
                  </a:txBody>
                  <a:tcPr marL="68580" marR="68580" marT="34290" marB="34290"/>
                </a:tc>
                <a:extLst>
                  <a:ext uri="{0D108BD9-81ED-4DB2-BD59-A6C34878D82A}">
                    <a16:rowId xmlns:a16="http://schemas.microsoft.com/office/drawing/2014/main" val="433308556"/>
                  </a:ext>
                </a:extLst>
              </a:tr>
              <a:tr h="287662">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287104">
                <a:tc>
                  <a:txBody>
                    <a:bodyPr/>
                    <a:lstStyle/>
                    <a:p>
                      <a:r>
                        <a:rPr lang="en-US" sz="900" dirty="0"/>
                        <a:t>Data</a:t>
                      </a:r>
                      <a:r>
                        <a:rPr lang="en-US" sz="900" baseline="0" dirty="0"/>
                        <a:t> Source</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Police Statistics</a:t>
                      </a:r>
                    </a:p>
                    <a:p>
                      <a:endParaRPr lang="en-US" sz="900" dirty="0"/>
                    </a:p>
                  </a:txBody>
                  <a:tcPr marL="68580" marR="68580" marT="34290" marB="34290"/>
                </a:tc>
                <a:extLst>
                  <a:ext uri="{0D108BD9-81ED-4DB2-BD59-A6C34878D82A}">
                    <a16:rowId xmlns:a16="http://schemas.microsoft.com/office/drawing/2014/main" val="3852879732"/>
                  </a:ext>
                </a:extLst>
              </a:tr>
              <a:tr h="364339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520279">
                <a:tc>
                  <a:txBody>
                    <a:bodyPr/>
                    <a:lstStyle/>
                    <a:p>
                      <a:r>
                        <a:rPr lang="en-US" sz="900" dirty="0"/>
                        <a:t>Other/ comments</a:t>
                      </a:r>
                    </a:p>
                  </a:txBody>
                  <a:tcPr marL="68580" marR="68580" marT="34290" marB="34290"/>
                </a:tc>
                <a:tc>
                  <a:txBody>
                    <a:bodyPr/>
                    <a:lstStyle/>
                    <a:p>
                      <a:r>
                        <a:rPr lang="en-US" sz="900" dirty="0"/>
                        <a:t>Our target for</a:t>
                      </a:r>
                      <a:r>
                        <a:rPr lang="en-US" sz="900" baseline="0" dirty="0"/>
                        <a:t> comparison is a 3-year monthly average.</a:t>
                      </a:r>
                    </a:p>
                  </a:txBody>
                  <a:tcPr marL="68580" marR="68580" marT="34290" marB="34290"/>
                </a:tc>
                <a:extLst>
                  <a:ext uri="{0D108BD9-81ED-4DB2-BD59-A6C34878D82A}">
                    <a16:rowId xmlns:a16="http://schemas.microsoft.com/office/drawing/2014/main" val="3996799485"/>
                  </a:ext>
                </a:extLst>
              </a:tr>
            </a:tbl>
          </a:graphicData>
        </a:graphic>
      </p:graphicFrame>
      <p:sp>
        <p:nvSpPr>
          <p:cNvPr id="5" name="Slide Number Placeholder 4"/>
          <p:cNvSpPr>
            <a:spLocks noGrp="1"/>
          </p:cNvSpPr>
          <p:nvPr>
            <p:ph type="sldNum" sz="quarter" idx="12"/>
          </p:nvPr>
        </p:nvSpPr>
        <p:spPr/>
        <p:txBody>
          <a:bodyPr/>
          <a:lstStyle/>
          <a:p>
            <a:fld id="{771EC4ED-66E9-4EBB-A4C4-4385FC697A2C}" type="slidenum">
              <a:rPr lang="en-US" smtClean="0"/>
              <a:t>10</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207213" y="6386167"/>
            <a:ext cx="1170533" cy="335309"/>
          </a:xfrm>
          <a:prstGeom prst="rect">
            <a:avLst/>
          </a:prstGeom>
        </p:spPr>
      </p:pic>
      <p:sp>
        <p:nvSpPr>
          <p:cNvPr id="9" name="Footer Placeholder 9"/>
          <p:cNvSpPr>
            <a:spLocks noGrp="1"/>
          </p:cNvSpPr>
          <p:nvPr>
            <p:ph type="ftr" sz="quarter" idx="11"/>
          </p:nvPr>
        </p:nvSpPr>
        <p:spPr>
          <a:xfrm>
            <a:off x="3028950" y="6365060"/>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0A994688-0256-420C-980A-9428DC88FCD7}"/>
              </a:ext>
            </a:extLst>
          </p:cNvPr>
          <p:cNvPicPr>
            <a:picLocks noChangeAspect="1"/>
          </p:cNvPicPr>
          <p:nvPr/>
        </p:nvPicPr>
        <p:blipFill>
          <a:blip r:embed="rId4"/>
          <a:stretch>
            <a:fillRect/>
          </a:stretch>
        </p:blipFill>
        <p:spPr>
          <a:xfrm>
            <a:off x="1204420" y="2181137"/>
            <a:ext cx="7273810" cy="3467098"/>
          </a:xfrm>
          <a:prstGeom prst="rect">
            <a:avLst/>
          </a:prstGeom>
        </p:spPr>
      </p:pic>
    </p:spTree>
    <p:extLst>
      <p:ext uri="{BB962C8B-B14F-4D97-AF65-F5344CB8AC3E}">
        <p14:creationId xmlns:p14="http://schemas.microsoft.com/office/powerpoint/2010/main" val="240933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3329832"/>
              </p:ext>
            </p:extLst>
          </p:nvPr>
        </p:nvGraphicFramePr>
        <p:xfrm>
          <a:off x="287384" y="409304"/>
          <a:ext cx="8429896" cy="5802955"/>
        </p:xfrm>
        <a:graphic>
          <a:graphicData uri="http://schemas.openxmlformats.org/drawingml/2006/table">
            <a:tbl>
              <a:tblPr firstRow="1" bandRow="1">
                <a:tableStyleId>{BDBED569-4797-4DF1-A0F4-6AAB3CD982D8}</a:tableStyleId>
              </a:tblPr>
              <a:tblGrid>
                <a:gridCol w="862147">
                  <a:extLst>
                    <a:ext uri="{9D8B030D-6E8A-4147-A177-3AD203B41FA5}">
                      <a16:colId xmlns:a16="http://schemas.microsoft.com/office/drawing/2014/main" val="1165968090"/>
                    </a:ext>
                  </a:extLst>
                </a:gridCol>
                <a:gridCol w="7567749">
                  <a:extLst>
                    <a:ext uri="{9D8B030D-6E8A-4147-A177-3AD203B41FA5}">
                      <a16:colId xmlns:a16="http://schemas.microsoft.com/office/drawing/2014/main" val="179723549"/>
                    </a:ext>
                  </a:extLst>
                </a:gridCol>
              </a:tblGrid>
              <a:tr h="287662">
                <a:tc>
                  <a:txBody>
                    <a:bodyPr/>
                    <a:lstStyle/>
                    <a:p>
                      <a:r>
                        <a:rPr lang="en-US" sz="900" dirty="0"/>
                        <a:t>Dept.</a:t>
                      </a:r>
                    </a:p>
                  </a:txBody>
                  <a:tcPr marL="68580" marR="68580" marT="34290" marB="34290"/>
                </a:tc>
                <a:tc>
                  <a:txBody>
                    <a:bodyPr/>
                    <a:lstStyle/>
                    <a:p>
                      <a:r>
                        <a:rPr lang="en-US" sz="900" dirty="0"/>
                        <a:t>POLICE</a:t>
                      </a:r>
                    </a:p>
                  </a:txBody>
                  <a:tcPr marL="68580" marR="68580" marT="34290" marB="34290"/>
                </a:tc>
                <a:extLst>
                  <a:ext uri="{0D108BD9-81ED-4DB2-BD59-A6C34878D82A}">
                    <a16:rowId xmlns:a16="http://schemas.microsoft.com/office/drawing/2014/main" val="1501187898"/>
                  </a:ext>
                </a:extLst>
              </a:tr>
              <a:tr h="296793">
                <a:tc>
                  <a:txBody>
                    <a:bodyPr/>
                    <a:lstStyle/>
                    <a:p>
                      <a:r>
                        <a:rPr lang="en-US" sz="900" dirty="0"/>
                        <a:t>KPI Measure</a:t>
                      </a:r>
                    </a:p>
                  </a:txBody>
                  <a:tcPr marL="68580" marR="68580" marT="34290" marB="34290"/>
                </a:tc>
                <a:tc>
                  <a:txBody>
                    <a:bodyPr/>
                    <a:lstStyle/>
                    <a:p>
                      <a:r>
                        <a:rPr lang="en-US" sz="900" dirty="0"/>
                        <a:t>Average</a:t>
                      </a:r>
                      <a:r>
                        <a:rPr lang="en-US" sz="900" baseline="0" dirty="0"/>
                        <a:t> response time – Priority Calls</a:t>
                      </a:r>
                      <a:endParaRPr lang="en-US" sz="900" dirty="0"/>
                    </a:p>
                  </a:txBody>
                  <a:tcPr marL="68580" marR="68580" marT="34290" marB="34290"/>
                </a:tc>
                <a:extLst>
                  <a:ext uri="{0D108BD9-81ED-4DB2-BD59-A6C34878D82A}">
                    <a16:rowId xmlns:a16="http://schemas.microsoft.com/office/drawing/2014/main" val="3181496787"/>
                  </a:ext>
                </a:extLst>
              </a:tr>
              <a:tr h="364778">
                <a:tc>
                  <a:txBody>
                    <a:bodyPr/>
                    <a:lstStyle/>
                    <a:p>
                      <a:r>
                        <a:rPr lang="en-US" sz="900" dirty="0"/>
                        <a:t>Rationale/ 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Quick</a:t>
                      </a:r>
                      <a:r>
                        <a:rPr lang="en-US" sz="900" kern="1200" baseline="0" dirty="0">
                          <a:solidFill>
                            <a:schemeClr val="tx1"/>
                          </a:solidFill>
                          <a:effectLst/>
                          <a:latin typeface="+mn-lt"/>
                          <a:ea typeface="+mn-ea"/>
                          <a:cs typeface="+mn-cs"/>
                        </a:rPr>
                        <a:t> response times to emergency calls are key to police effectiveness. </a:t>
                      </a:r>
                      <a:r>
                        <a:rPr lang="en-US" sz="900" kern="1200" dirty="0">
                          <a:solidFill>
                            <a:schemeClr val="tx1"/>
                          </a:solidFill>
                          <a:effectLst/>
                          <a:latin typeface="+mn-lt"/>
                          <a:ea typeface="+mn-ea"/>
                          <a:cs typeface="+mn-cs"/>
                        </a:rPr>
                        <a:t>People expect the police to respond in a timely manner.  That is why response times to emergency/in-progress calls are evaluated. </a:t>
                      </a:r>
                    </a:p>
                    <a:p>
                      <a:endParaRPr lang="en-US" sz="900" dirty="0"/>
                    </a:p>
                  </a:txBody>
                  <a:tcPr marL="68580" marR="68580" marT="34290" marB="34290"/>
                </a:tc>
                <a:extLst>
                  <a:ext uri="{0D108BD9-81ED-4DB2-BD59-A6C34878D82A}">
                    <a16:rowId xmlns:a16="http://schemas.microsoft.com/office/drawing/2014/main" val="433308556"/>
                  </a:ext>
                </a:extLst>
              </a:tr>
              <a:tr h="287662">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287104">
                <a:tc>
                  <a:txBody>
                    <a:bodyPr/>
                    <a:lstStyle/>
                    <a:p>
                      <a:r>
                        <a:rPr lang="en-US" sz="900" dirty="0"/>
                        <a:t>Data</a:t>
                      </a:r>
                      <a:r>
                        <a:rPr lang="en-US" sz="900" baseline="0" dirty="0"/>
                        <a:t> Source</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CAD Incidents</a:t>
                      </a:r>
                      <a:r>
                        <a:rPr lang="en-US" sz="900" baseline="0" dirty="0"/>
                        <a:t> Unit Response Report</a:t>
                      </a:r>
                      <a:endParaRPr lang="en-US" sz="900" dirty="0"/>
                    </a:p>
                  </a:txBody>
                  <a:tcPr marL="68580" marR="68580" marT="34290" marB="34290"/>
                </a:tc>
                <a:extLst>
                  <a:ext uri="{0D108BD9-81ED-4DB2-BD59-A6C34878D82A}">
                    <a16:rowId xmlns:a16="http://schemas.microsoft.com/office/drawing/2014/main" val="3852879732"/>
                  </a:ext>
                </a:extLst>
              </a:tr>
              <a:tr h="364339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520279">
                <a:tc>
                  <a:txBody>
                    <a:bodyPr/>
                    <a:lstStyle/>
                    <a:p>
                      <a:r>
                        <a:rPr lang="en-US" sz="900" dirty="0"/>
                        <a:t>Other/ comments</a:t>
                      </a:r>
                    </a:p>
                  </a:txBody>
                  <a:tcPr marL="68580" marR="68580" marT="34290" marB="34290"/>
                </a:tc>
                <a:tc>
                  <a:txBody>
                    <a:bodyPr/>
                    <a:lstStyle/>
                    <a:p>
                      <a:r>
                        <a:rPr lang="en-US" sz="900" dirty="0"/>
                        <a:t>Our</a:t>
                      </a:r>
                      <a:r>
                        <a:rPr lang="en-US" sz="900" baseline="0" dirty="0"/>
                        <a:t> target is 6 minutes.  The target is based on prior year data and the desire to set an assertive, yet realistic goal.</a:t>
                      </a:r>
                    </a:p>
                    <a:p>
                      <a:endParaRPr lang="en-US" sz="900" baseline="0" dirty="0"/>
                    </a:p>
                  </a:txBody>
                  <a:tcPr marL="68580" marR="68580" marT="34290" marB="34290"/>
                </a:tc>
                <a:extLst>
                  <a:ext uri="{0D108BD9-81ED-4DB2-BD59-A6C34878D82A}">
                    <a16:rowId xmlns:a16="http://schemas.microsoft.com/office/drawing/2014/main" val="3996799485"/>
                  </a:ext>
                </a:extLst>
              </a:tr>
            </a:tbl>
          </a:graphicData>
        </a:graphic>
      </p:graphicFrame>
      <p:sp>
        <p:nvSpPr>
          <p:cNvPr id="5" name="Slide Number Placeholder 4"/>
          <p:cNvSpPr>
            <a:spLocks noGrp="1"/>
          </p:cNvSpPr>
          <p:nvPr>
            <p:ph type="sldNum" sz="quarter" idx="12"/>
          </p:nvPr>
        </p:nvSpPr>
        <p:spPr/>
        <p:txBody>
          <a:bodyPr/>
          <a:lstStyle/>
          <a:p>
            <a:fld id="{771EC4ED-66E9-4EBB-A4C4-4385FC697A2C}" type="slidenum">
              <a:rPr lang="en-US" smtClean="0"/>
              <a:t>11</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287384" y="6386167"/>
            <a:ext cx="1170533" cy="335309"/>
          </a:xfrm>
          <a:prstGeom prst="rect">
            <a:avLst/>
          </a:prstGeom>
        </p:spPr>
      </p:pic>
      <p:sp>
        <p:nvSpPr>
          <p:cNvPr id="9"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7" name="Picture 6">
            <a:extLst>
              <a:ext uri="{FF2B5EF4-FFF2-40B4-BE49-F238E27FC236}">
                <a16:creationId xmlns:a16="http://schemas.microsoft.com/office/drawing/2014/main" id="{A354FC93-9A94-4BA0-B0CA-BAFCE3637C21}"/>
              </a:ext>
            </a:extLst>
          </p:cNvPr>
          <p:cNvPicPr>
            <a:picLocks noChangeAspect="1"/>
          </p:cNvPicPr>
          <p:nvPr/>
        </p:nvPicPr>
        <p:blipFill>
          <a:blip r:embed="rId4"/>
          <a:stretch>
            <a:fillRect/>
          </a:stretch>
        </p:blipFill>
        <p:spPr>
          <a:xfrm>
            <a:off x="1259365" y="2253343"/>
            <a:ext cx="7322166" cy="3248443"/>
          </a:xfrm>
          <a:prstGeom prst="rect">
            <a:avLst/>
          </a:prstGeom>
        </p:spPr>
      </p:pic>
    </p:spTree>
    <p:extLst>
      <p:ext uri="{BB962C8B-B14F-4D97-AF65-F5344CB8AC3E}">
        <p14:creationId xmlns:p14="http://schemas.microsoft.com/office/powerpoint/2010/main" val="5714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8328115"/>
              </p:ext>
            </p:extLst>
          </p:nvPr>
        </p:nvGraphicFramePr>
        <p:xfrm>
          <a:off x="287384" y="409304"/>
          <a:ext cx="8429896" cy="5858751"/>
        </p:xfrm>
        <a:graphic>
          <a:graphicData uri="http://schemas.openxmlformats.org/drawingml/2006/table">
            <a:tbl>
              <a:tblPr firstRow="1" bandRow="1">
                <a:tableStyleId>{BDBED569-4797-4DF1-A0F4-6AAB3CD982D8}</a:tableStyleId>
              </a:tblPr>
              <a:tblGrid>
                <a:gridCol w="862147">
                  <a:extLst>
                    <a:ext uri="{9D8B030D-6E8A-4147-A177-3AD203B41FA5}">
                      <a16:colId xmlns:a16="http://schemas.microsoft.com/office/drawing/2014/main" val="1165968090"/>
                    </a:ext>
                  </a:extLst>
                </a:gridCol>
                <a:gridCol w="7567749">
                  <a:extLst>
                    <a:ext uri="{9D8B030D-6E8A-4147-A177-3AD203B41FA5}">
                      <a16:colId xmlns:a16="http://schemas.microsoft.com/office/drawing/2014/main" val="179723549"/>
                    </a:ext>
                  </a:extLst>
                </a:gridCol>
              </a:tblGrid>
              <a:tr h="287662">
                <a:tc>
                  <a:txBody>
                    <a:bodyPr/>
                    <a:lstStyle/>
                    <a:p>
                      <a:r>
                        <a:rPr lang="en-US" sz="900" dirty="0"/>
                        <a:t>Dept.</a:t>
                      </a:r>
                    </a:p>
                  </a:txBody>
                  <a:tcPr marL="68580" marR="68580" marT="34290" marB="34290"/>
                </a:tc>
                <a:tc>
                  <a:txBody>
                    <a:bodyPr/>
                    <a:lstStyle/>
                    <a:p>
                      <a:r>
                        <a:rPr lang="en-US" sz="900" dirty="0"/>
                        <a:t>POLICE</a:t>
                      </a:r>
                    </a:p>
                  </a:txBody>
                  <a:tcPr marL="68580" marR="68580" marT="34290" marB="34290"/>
                </a:tc>
                <a:extLst>
                  <a:ext uri="{0D108BD9-81ED-4DB2-BD59-A6C34878D82A}">
                    <a16:rowId xmlns:a16="http://schemas.microsoft.com/office/drawing/2014/main" val="1501187898"/>
                  </a:ext>
                </a:extLst>
              </a:tr>
              <a:tr h="296793">
                <a:tc>
                  <a:txBody>
                    <a:bodyPr/>
                    <a:lstStyle/>
                    <a:p>
                      <a:r>
                        <a:rPr lang="en-US" sz="900" dirty="0"/>
                        <a:t>KPI Measure</a:t>
                      </a:r>
                    </a:p>
                  </a:txBody>
                  <a:tcPr marL="68580" marR="68580" marT="34290" marB="34290"/>
                </a:tc>
                <a:tc>
                  <a:txBody>
                    <a:bodyPr/>
                    <a:lstStyle/>
                    <a:p>
                      <a:r>
                        <a:rPr lang="en-US" sz="900" dirty="0"/>
                        <a:t>Crime prevention and community outreach activities</a:t>
                      </a:r>
                    </a:p>
                  </a:txBody>
                  <a:tcPr marL="68580" marR="68580" marT="34290" marB="34290"/>
                </a:tc>
                <a:extLst>
                  <a:ext uri="{0D108BD9-81ED-4DB2-BD59-A6C34878D82A}">
                    <a16:rowId xmlns:a16="http://schemas.microsoft.com/office/drawing/2014/main" val="3181496787"/>
                  </a:ext>
                </a:extLst>
              </a:tr>
              <a:tr h="364778">
                <a:tc>
                  <a:txBody>
                    <a:bodyPr/>
                    <a:lstStyle/>
                    <a:p>
                      <a:r>
                        <a:rPr lang="en-US" sz="900" dirty="0"/>
                        <a:t>Rationale/ 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Crime Prevention/Community Outreaches are a vital aspect of the function of the Findlay Police Department.  These include activities by the Crime Prevention Officer as well as school walk-throughs/visits by officers, in addition to any other outreach an officer does.    </a:t>
                      </a:r>
                    </a:p>
                    <a:p>
                      <a:endParaRPr lang="en-US" sz="900" dirty="0"/>
                    </a:p>
                  </a:txBody>
                  <a:tcPr marL="68580" marR="68580" marT="34290" marB="34290"/>
                </a:tc>
                <a:extLst>
                  <a:ext uri="{0D108BD9-81ED-4DB2-BD59-A6C34878D82A}">
                    <a16:rowId xmlns:a16="http://schemas.microsoft.com/office/drawing/2014/main" val="433308556"/>
                  </a:ext>
                </a:extLst>
              </a:tr>
              <a:tr h="287662">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287104">
                <a:tc>
                  <a:txBody>
                    <a:bodyPr/>
                    <a:lstStyle/>
                    <a:p>
                      <a:r>
                        <a:rPr lang="en-US" sz="900" dirty="0"/>
                        <a:t>Data</a:t>
                      </a:r>
                      <a:r>
                        <a:rPr lang="en-US" sz="900" baseline="0" dirty="0"/>
                        <a:t> Source</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Police Statistics</a:t>
                      </a:r>
                    </a:p>
                    <a:p>
                      <a:endParaRPr lang="en-US" sz="900" dirty="0"/>
                    </a:p>
                  </a:txBody>
                  <a:tcPr marL="68580" marR="68580" marT="34290" marB="34290"/>
                </a:tc>
                <a:extLst>
                  <a:ext uri="{0D108BD9-81ED-4DB2-BD59-A6C34878D82A}">
                    <a16:rowId xmlns:a16="http://schemas.microsoft.com/office/drawing/2014/main" val="3852879732"/>
                  </a:ext>
                </a:extLst>
              </a:tr>
              <a:tr h="364339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520279">
                <a:tc>
                  <a:txBody>
                    <a:bodyPr/>
                    <a:lstStyle/>
                    <a:p>
                      <a:r>
                        <a:rPr lang="en-US" sz="900" dirty="0"/>
                        <a:t>Other/ comments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We are comparing to the 3-year monthly average.  </a:t>
                      </a:r>
                      <a:r>
                        <a:rPr lang="en-US" sz="900" dirty="0"/>
                        <a:t>These activities</a:t>
                      </a:r>
                      <a:r>
                        <a:rPr lang="en-US" sz="900" baseline="0" dirty="0"/>
                        <a:t> include: school visits, class presentations, </a:t>
                      </a:r>
                      <a:r>
                        <a:rPr lang="en-US" sz="900" dirty="0"/>
                        <a:t>school walk-throughs, Crime Stopper meetings, Block Watch meetings, Coffee with a Cop, etc.</a:t>
                      </a:r>
                      <a:r>
                        <a:rPr lang="en-US" sz="900" baseline="0" dirty="0"/>
                        <a:t>  </a:t>
                      </a:r>
                      <a:r>
                        <a:rPr lang="en-US" sz="900" dirty="0"/>
                        <a:t>Activity is lower in the summer months</a:t>
                      </a:r>
                      <a:r>
                        <a:rPr lang="en-US" sz="900" baseline="0" dirty="0"/>
                        <a:t> due to school being out of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2020:  Activity is low due to school being out of session related to COVID-19.</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5" name="Slide Number Placeholder 4"/>
          <p:cNvSpPr>
            <a:spLocks noGrp="1"/>
          </p:cNvSpPr>
          <p:nvPr>
            <p:ph type="sldNum" sz="quarter" idx="12"/>
          </p:nvPr>
        </p:nvSpPr>
        <p:spPr/>
        <p:txBody>
          <a:bodyPr/>
          <a:lstStyle/>
          <a:p>
            <a:fld id="{771EC4ED-66E9-4EBB-A4C4-4385FC697A2C}" type="slidenum">
              <a:rPr lang="en-US" smtClean="0"/>
              <a:t>12</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287384" y="6386725"/>
            <a:ext cx="1170533" cy="335309"/>
          </a:xfrm>
          <a:prstGeom prst="rect">
            <a:avLst/>
          </a:prstGeom>
        </p:spPr>
      </p:pic>
      <p:sp>
        <p:nvSpPr>
          <p:cNvPr id="9"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6" name="Picture 5">
            <a:extLst>
              <a:ext uri="{FF2B5EF4-FFF2-40B4-BE49-F238E27FC236}">
                <a16:creationId xmlns:a16="http://schemas.microsoft.com/office/drawing/2014/main" id="{8CC56F5F-BEBC-4457-80BC-12FC50F252AB}"/>
              </a:ext>
            </a:extLst>
          </p:cNvPr>
          <p:cNvPicPr>
            <a:picLocks noChangeAspect="1"/>
          </p:cNvPicPr>
          <p:nvPr/>
        </p:nvPicPr>
        <p:blipFill>
          <a:blip r:embed="rId4"/>
          <a:stretch>
            <a:fillRect/>
          </a:stretch>
        </p:blipFill>
        <p:spPr>
          <a:xfrm>
            <a:off x="1525027" y="2190938"/>
            <a:ext cx="6789787" cy="3478752"/>
          </a:xfrm>
          <a:prstGeom prst="rect">
            <a:avLst/>
          </a:prstGeom>
        </p:spPr>
      </p:pic>
    </p:spTree>
    <p:extLst>
      <p:ext uri="{BB962C8B-B14F-4D97-AF65-F5344CB8AC3E}">
        <p14:creationId xmlns:p14="http://schemas.microsoft.com/office/powerpoint/2010/main" val="321753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0167468"/>
              </p:ext>
            </p:extLst>
          </p:nvPr>
        </p:nvGraphicFramePr>
        <p:xfrm>
          <a:off x="173198" y="406332"/>
          <a:ext cx="8816130" cy="5808351"/>
        </p:xfrm>
        <a:graphic>
          <a:graphicData uri="http://schemas.openxmlformats.org/drawingml/2006/table">
            <a:tbl>
              <a:tblPr firstRow="1" bandRow="1">
                <a:tableStyleId>{BDBED569-4797-4DF1-A0F4-6AAB3CD982D8}</a:tableStyleId>
              </a:tblPr>
              <a:tblGrid>
                <a:gridCol w="642574">
                  <a:extLst>
                    <a:ext uri="{9D8B030D-6E8A-4147-A177-3AD203B41FA5}">
                      <a16:colId xmlns:a16="http://schemas.microsoft.com/office/drawing/2014/main" val="1165968090"/>
                    </a:ext>
                  </a:extLst>
                </a:gridCol>
                <a:gridCol w="4086329">
                  <a:extLst>
                    <a:ext uri="{9D8B030D-6E8A-4147-A177-3AD203B41FA5}">
                      <a16:colId xmlns:a16="http://schemas.microsoft.com/office/drawing/2014/main" val="1456978279"/>
                    </a:ext>
                  </a:extLst>
                </a:gridCol>
                <a:gridCol w="4087227">
                  <a:extLst>
                    <a:ext uri="{9D8B030D-6E8A-4147-A177-3AD203B41FA5}">
                      <a16:colId xmlns:a16="http://schemas.microsoft.com/office/drawing/2014/main" val="179723549"/>
                    </a:ext>
                  </a:extLst>
                </a:gridCol>
              </a:tblGrid>
              <a:tr h="284739">
                <a:tc>
                  <a:txBody>
                    <a:bodyPr/>
                    <a:lstStyle/>
                    <a:p>
                      <a:r>
                        <a:rPr lang="en-US" sz="800" dirty="0"/>
                        <a:t>Dept.</a:t>
                      </a:r>
                    </a:p>
                  </a:txBody>
                  <a:tcPr marL="51823" marR="51823" marT="25912" marB="25912"/>
                </a:tc>
                <a:tc>
                  <a:txBody>
                    <a:bodyPr/>
                    <a:lstStyle/>
                    <a:p>
                      <a:r>
                        <a:rPr lang="en-US" sz="800" dirty="0"/>
                        <a:t>FIRE</a:t>
                      </a:r>
                    </a:p>
                  </a:txBody>
                  <a:tcPr marL="51823" marR="51823" marT="25912" marB="25912"/>
                </a:tc>
                <a:tc>
                  <a:txBody>
                    <a:bodyPr/>
                    <a:lstStyle/>
                    <a:p>
                      <a:r>
                        <a:rPr lang="en-US" sz="800" dirty="0"/>
                        <a:t>FIRE</a:t>
                      </a:r>
                    </a:p>
                  </a:txBody>
                  <a:tcPr marL="51823" marR="51823" marT="25912" marB="25912"/>
                </a:tc>
                <a:extLst>
                  <a:ext uri="{0D108BD9-81ED-4DB2-BD59-A6C34878D82A}">
                    <a16:rowId xmlns:a16="http://schemas.microsoft.com/office/drawing/2014/main" val="1501187898"/>
                  </a:ext>
                </a:extLst>
              </a:tr>
              <a:tr h="309176">
                <a:tc>
                  <a:txBody>
                    <a:bodyPr/>
                    <a:lstStyle/>
                    <a:p>
                      <a:r>
                        <a:rPr lang="en-US" sz="800" dirty="0"/>
                        <a:t>KPI Measure</a:t>
                      </a:r>
                    </a:p>
                  </a:txBody>
                  <a:tcPr marL="51823" marR="51823" marT="25912" marB="25912"/>
                </a:tc>
                <a:tc>
                  <a:txBody>
                    <a:bodyPr/>
                    <a:lstStyle/>
                    <a:p>
                      <a:r>
                        <a:rPr lang="en-US" sz="800" dirty="0"/>
                        <a:t>Response</a:t>
                      </a:r>
                      <a:r>
                        <a:rPr lang="en-US" sz="800" baseline="0" dirty="0"/>
                        <a:t> Time and Turnout Time</a:t>
                      </a:r>
                      <a:endParaRPr lang="en-US" sz="800" dirty="0"/>
                    </a:p>
                  </a:txBody>
                  <a:tcPr marL="51823" marR="51823" marT="25912" marB="25912"/>
                </a:tc>
                <a:tc>
                  <a:txBody>
                    <a:bodyPr/>
                    <a:lstStyle/>
                    <a:p>
                      <a:r>
                        <a:rPr lang="en-US" sz="800" baseline="0" dirty="0"/>
                        <a:t>Average Response Time &amp; Turnout Time</a:t>
                      </a:r>
                      <a:endParaRPr lang="en-US" sz="800" dirty="0"/>
                    </a:p>
                  </a:txBody>
                  <a:tcPr marL="51823" marR="51823" marT="25912" marB="25912"/>
                </a:tc>
                <a:extLst>
                  <a:ext uri="{0D108BD9-81ED-4DB2-BD59-A6C34878D82A}">
                    <a16:rowId xmlns:a16="http://schemas.microsoft.com/office/drawing/2014/main" val="3181496787"/>
                  </a:ext>
                </a:extLst>
              </a:tr>
              <a:tr h="432847">
                <a:tc>
                  <a:txBody>
                    <a:bodyPr/>
                    <a:lstStyle/>
                    <a:p>
                      <a:r>
                        <a:rPr lang="en-US" sz="800" dirty="0"/>
                        <a:t>Rationale/ Definition</a:t>
                      </a:r>
                    </a:p>
                  </a:txBody>
                  <a:tcPr marL="51823" marR="51823" marT="25912" marB="25912"/>
                </a:tc>
                <a:tc>
                  <a:txBody>
                    <a:bodyPr/>
                    <a:lstStyle/>
                    <a:p>
                      <a:r>
                        <a:rPr lang="en-US" sz="800" dirty="0"/>
                        <a:t>Quick response is vital to </a:t>
                      </a:r>
                      <a:r>
                        <a:rPr lang="en-US" sz="800" baseline="0" dirty="0"/>
                        <a:t>the effectiveness of  the fire department.  We strive to meet standards set by the NFPA (National Fire Protection Association).  </a:t>
                      </a:r>
                      <a:endParaRPr lang="en-US" sz="800" dirty="0"/>
                    </a:p>
                  </a:txBody>
                  <a:tcPr marL="51823" marR="51823" marT="25912" marB="25912"/>
                </a:tc>
                <a:tc>
                  <a:txBody>
                    <a:bodyPr/>
                    <a:lstStyle/>
                    <a:p>
                      <a:r>
                        <a:rPr lang="en-US" sz="800" dirty="0"/>
                        <a:t>We also monitor</a:t>
                      </a:r>
                      <a:r>
                        <a:rPr lang="en-US" sz="800" baseline="0" dirty="0"/>
                        <a:t> our average response times to examine trends and identify efficiency areas to be addressed.</a:t>
                      </a:r>
                      <a:endParaRPr lang="en-US" sz="800" dirty="0"/>
                    </a:p>
                  </a:txBody>
                  <a:tcPr marL="51823" marR="51823" marT="25912" marB="25912"/>
                </a:tc>
                <a:extLst>
                  <a:ext uri="{0D108BD9-81ED-4DB2-BD59-A6C34878D82A}">
                    <a16:rowId xmlns:a16="http://schemas.microsoft.com/office/drawing/2014/main" val="433308556"/>
                  </a:ext>
                </a:extLst>
              </a:tr>
              <a:tr h="238952">
                <a:tc>
                  <a:txBody>
                    <a:bodyPr/>
                    <a:lstStyle/>
                    <a:p>
                      <a:r>
                        <a:rPr lang="en-US" sz="800" dirty="0"/>
                        <a:t>Frequency</a:t>
                      </a:r>
                    </a:p>
                  </a:txBody>
                  <a:tcPr marL="51823" marR="51823" marT="25912" marB="25912"/>
                </a:tc>
                <a:tc>
                  <a:txBody>
                    <a:bodyPr/>
                    <a:lstStyle/>
                    <a:p>
                      <a:r>
                        <a:rPr lang="en-US" sz="800" dirty="0"/>
                        <a:t>Monthly</a:t>
                      </a:r>
                    </a:p>
                  </a:txBody>
                  <a:tcPr marL="51823" marR="51823" marT="25912" marB="25912"/>
                </a:tc>
                <a:tc>
                  <a:txBody>
                    <a:bodyPr/>
                    <a:lstStyle/>
                    <a:p>
                      <a:r>
                        <a:rPr lang="en-US" sz="800" dirty="0"/>
                        <a:t>Monthly</a:t>
                      </a:r>
                    </a:p>
                  </a:txBody>
                  <a:tcPr marL="51823" marR="51823" marT="25912" marB="25912"/>
                </a:tc>
                <a:extLst>
                  <a:ext uri="{0D108BD9-81ED-4DB2-BD59-A6C34878D82A}">
                    <a16:rowId xmlns:a16="http://schemas.microsoft.com/office/drawing/2014/main" val="3671673269"/>
                  </a:ext>
                </a:extLst>
              </a:tr>
              <a:tr h="313755">
                <a:tc>
                  <a:txBody>
                    <a:bodyPr/>
                    <a:lstStyle/>
                    <a:p>
                      <a:r>
                        <a:rPr lang="en-US" sz="800" dirty="0"/>
                        <a:t>Data</a:t>
                      </a:r>
                      <a:r>
                        <a:rPr lang="en-US" sz="800" baseline="0" dirty="0"/>
                        <a:t> Source</a:t>
                      </a:r>
                      <a:endParaRPr lang="en-US" sz="800" dirty="0"/>
                    </a:p>
                  </a:txBody>
                  <a:tcPr marL="51823" marR="51823" marT="25912" marB="259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Response</a:t>
                      </a:r>
                      <a:r>
                        <a:rPr lang="en-US" sz="800" baseline="0" dirty="0"/>
                        <a:t> Time Breakout Summary</a:t>
                      </a:r>
                      <a:endParaRPr lang="en-US" sz="800" dirty="0"/>
                    </a:p>
                  </a:txBody>
                  <a:tcPr marL="51823" marR="51823" marT="25912" marB="259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Response</a:t>
                      </a:r>
                      <a:r>
                        <a:rPr lang="en-US" sz="800" baseline="0" dirty="0"/>
                        <a:t> Time Breakout Summary</a:t>
                      </a:r>
                      <a:endParaRPr lang="en-US" sz="800" dirty="0"/>
                    </a:p>
                  </a:txBody>
                  <a:tcPr marL="51823" marR="51823" marT="25912" marB="25912"/>
                </a:tc>
                <a:extLst>
                  <a:ext uri="{0D108BD9-81ED-4DB2-BD59-A6C34878D82A}">
                    <a16:rowId xmlns:a16="http://schemas.microsoft.com/office/drawing/2014/main" val="3852879732"/>
                  </a:ext>
                </a:extLst>
              </a:tr>
              <a:tr h="3323618">
                <a:tc>
                  <a:txBody>
                    <a:bodyPr/>
                    <a:lstStyle/>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800" dirty="0"/>
                        <a:t>Graph</a:t>
                      </a:r>
                    </a:p>
                  </a:txBody>
                  <a:tcPr marL="51823" marR="51823" marT="25912" marB="25912"/>
                </a:tc>
                <a:tc>
                  <a:txBody>
                    <a:bodyPr/>
                    <a:lstStyle/>
                    <a:p>
                      <a:endParaRPr lang="en-US" sz="800" dirty="0"/>
                    </a:p>
                  </a:txBody>
                  <a:tcPr marL="51823" marR="51823" marT="25912" marB="25912"/>
                </a:tc>
                <a:tc>
                  <a:txBody>
                    <a:bodyPr/>
                    <a:lstStyle/>
                    <a:p>
                      <a:endParaRPr lang="en-US" sz="800" dirty="0"/>
                    </a:p>
                  </a:txBody>
                  <a:tcPr marL="51823" marR="51823" marT="25912" marB="25912"/>
                </a:tc>
                <a:extLst>
                  <a:ext uri="{0D108BD9-81ED-4DB2-BD59-A6C34878D82A}">
                    <a16:rowId xmlns:a16="http://schemas.microsoft.com/office/drawing/2014/main" val="1346201444"/>
                  </a:ext>
                </a:extLst>
              </a:tr>
              <a:tr h="695775">
                <a:tc>
                  <a:txBody>
                    <a:bodyPr/>
                    <a:lstStyle/>
                    <a:p>
                      <a:r>
                        <a:rPr lang="en-US" sz="800" dirty="0"/>
                        <a:t>Other/ comments</a:t>
                      </a:r>
                    </a:p>
                  </a:txBody>
                  <a:tcPr marL="51823" marR="51823" marT="25912" marB="25912"/>
                </a:tc>
                <a:tc>
                  <a:txBody>
                    <a:bodyPr/>
                    <a:lstStyle/>
                    <a:p>
                      <a:pPr marL="0" marR="0" lvl="0" indent="0">
                        <a:spcBef>
                          <a:spcPts val="0"/>
                        </a:spcBef>
                        <a:spcAft>
                          <a:spcPts val="0"/>
                        </a:spcAft>
                        <a:buFont typeface="+mj-lt"/>
                        <a:buNone/>
                      </a:pPr>
                      <a:r>
                        <a:rPr lang="en-US" sz="800" dirty="0">
                          <a:solidFill>
                            <a:schemeClr val="tx1"/>
                          </a:solidFill>
                          <a:effectLst/>
                          <a:latin typeface="Calibri" panose="020F0502020204030204" pitchFamily="34" charset="0"/>
                          <a:ea typeface="Calibri" panose="020F0502020204030204" pitchFamily="34" charset="0"/>
                        </a:rPr>
                        <a:t>Response</a:t>
                      </a:r>
                      <a:r>
                        <a:rPr lang="en-US" sz="800" baseline="0" dirty="0">
                          <a:solidFill>
                            <a:schemeClr val="tx1"/>
                          </a:solidFill>
                          <a:effectLst/>
                          <a:latin typeface="Calibri" panose="020F0502020204030204" pitchFamily="34" charset="0"/>
                          <a:ea typeface="Calibri" panose="020F0502020204030204" pitchFamily="34" charset="0"/>
                        </a:rPr>
                        <a:t> time goal:  </a:t>
                      </a:r>
                      <a:r>
                        <a:rPr lang="en-US" sz="800" dirty="0">
                          <a:solidFill>
                            <a:schemeClr val="tx1"/>
                          </a:solidFill>
                          <a:effectLst/>
                          <a:latin typeface="Calibri" panose="020F0502020204030204" pitchFamily="34" charset="0"/>
                          <a:ea typeface="Calibri" panose="020F0502020204030204" pitchFamily="34" charset="0"/>
                        </a:rPr>
                        <a:t>To arrive on scene in less than 5 minutes on 90% of emergency calls.</a:t>
                      </a:r>
                    </a:p>
                    <a:p>
                      <a:pPr marL="0" marR="0" lvl="0" indent="0">
                        <a:spcBef>
                          <a:spcPts val="0"/>
                        </a:spcBef>
                        <a:spcAft>
                          <a:spcPts val="0"/>
                        </a:spcAft>
                        <a:buFont typeface="+mj-lt"/>
                        <a:buNone/>
                      </a:pPr>
                      <a:r>
                        <a:rPr lang="en-US" sz="800" dirty="0">
                          <a:solidFill>
                            <a:schemeClr val="tx1"/>
                          </a:solidFill>
                          <a:effectLst/>
                          <a:latin typeface="Calibri" panose="020F0502020204030204" pitchFamily="34" charset="0"/>
                          <a:ea typeface="Calibri" panose="020F0502020204030204" pitchFamily="34" charset="0"/>
                        </a:rPr>
                        <a:t>Turnout time goal: To be </a:t>
                      </a:r>
                      <a:r>
                        <a:rPr lang="en-US" sz="800" dirty="0" err="1">
                          <a:solidFill>
                            <a:schemeClr val="tx1"/>
                          </a:solidFill>
                          <a:effectLst/>
                          <a:latin typeface="Calibri" panose="020F0502020204030204" pitchFamily="34" charset="0"/>
                          <a:ea typeface="Calibri" panose="020F0502020204030204" pitchFamily="34" charset="0"/>
                        </a:rPr>
                        <a:t>en</a:t>
                      </a:r>
                      <a:r>
                        <a:rPr lang="en-US" sz="800" dirty="0">
                          <a:solidFill>
                            <a:schemeClr val="tx1"/>
                          </a:solidFill>
                          <a:effectLst/>
                          <a:latin typeface="Calibri" panose="020F0502020204030204" pitchFamily="34" charset="0"/>
                          <a:ea typeface="Calibri" panose="020F0502020204030204" pitchFamily="34" charset="0"/>
                        </a:rPr>
                        <a:t> route in less than 1 minute on 90% of emergency calls.</a:t>
                      </a:r>
                    </a:p>
                    <a:p>
                      <a:pPr marL="0" marR="0" lvl="0" indent="0">
                        <a:spcBef>
                          <a:spcPts val="0"/>
                        </a:spcBef>
                        <a:spcAft>
                          <a:spcPts val="0"/>
                        </a:spcAft>
                        <a:buFont typeface="+mj-lt"/>
                        <a:buNone/>
                      </a:pPr>
                      <a:endParaRPr lang="en-US" sz="800" dirty="0">
                        <a:solidFill>
                          <a:schemeClr val="tx1"/>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mj-lt"/>
                        <a:buNone/>
                      </a:pPr>
                      <a:r>
                        <a:rPr lang="en-US" sz="800" dirty="0">
                          <a:solidFill>
                            <a:srgbClr val="1F497D"/>
                          </a:solidFill>
                          <a:effectLst/>
                          <a:latin typeface="Calibri" panose="020F050202020403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r>
                        <a:rPr lang="en-US" sz="800" dirty="0"/>
                        <a:t>Response time: Time from alarm at</a:t>
                      </a:r>
                      <a:r>
                        <a:rPr lang="en-US" sz="800" baseline="0" dirty="0"/>
                        <a:t> station to arrival at scene</a:t>
                      </a:r>
                    </a:p>
                    <a:p>
                      <a:r>
                        <a:rPr lang="en-US" sz="800" baseline="0" dirty="0"/>
                        <a:t>Turnout time:  Time from alarm at station to vehicle in motion to scene</a:t>
                      </a:r>
                      <a:endParaRPr lang="en-US" sz="800" dirty="0"/>
                    </a:p>
                    <a:p>
                      <a:endParaRPr lang="en-US" sz="800" dirty="0">
                        <a:solidFill>
                          <a:srgbClr val="FF0000"/>
                        </a:solidFill>
                      </a:endParaRPr>
                    </a:p>
                  </a:txBody>
                  <a:tcPr marL="51823" marR="51823" marT="25912" marB="25912"/>
                </a:tc>
                <a:tc>
                  <a:txBody>
                    <a:bodyPr/>
                    <a:lstStyle/>
                    <a:p>
                      <a:r>
                        <a:rPr lang="en-US" sz="800" dirty="0"/>
                        <a:t>Our</a:t>
                      </a:r>
                      <a:r>
                        <a:rPr lang="en-US" sz="800" baseline="0" dirty="0"/>
                        <a:t> target response time is less than 5 minutes.  Our target turnout time less than 1minute.</a:t>
                      </a:r>
                      <a:endParaRPr lang="en-US" sz="800" dirty="0"/>
                    </a:p>
                    <a:p>
                      <a:endParaRPr lang="en-US" sz="800" dirty="0"/>
                    </a:p>
                    <a:p>
                      <a:endParaRPr lang="en-US" sz="800" dirty="0"/>
                    </a:p>
                    <a:p>
                      <a:r>
                        <a:rPr lang="en-US" sz="800" dirty="0"/>
                        <a:t>Response time: Time from alarm at</a:t>
                      </a:r>
                      <a:r>
                        <a:rPr lang="en-US" sz="800" baseline="0" dirty="0"/>
                        <a:t> station to arrival at scene</a:t>
                      </a:r>
                    </a:p>
                    <a:p>
                      <a:r>
                        <a:rPr lang="en-US" sz="800" baseline="0" dirty="0"/>
                        <a:t>Turnout time:  Time from alarm at station to vehicle in motion to scene</a:t>
                      </a:r>
                      <a:endParaRPr lang="en-US" sz="800" dirty="0"/>
                    </a:p>
                  </a:txBody>
                  <a:tcPr marL="51823" marR="51823" marT="25912" marB="25912"/>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a:xfrm>
            <a:off x="6662948" y="6493235"/>
            <a:ext cx="2072941" cy="275912"/>
          </a:xfrm>
        </p:spPr>
        <p:txBody>
          <a:bodyPr/>
          <a:lstStyle/>
          <a:p>
            <a:fld id="{771EC4ED-66E9-4EBB-A4C4-4385FC697A2C}" type="slidenum">
              <a:rPr lang="en-US" smtClean="0"/>
              <a:t>13</a:t>
            </a:fld>
            <a:endParaRPr lang="en-US" dirty="0"/>
          </a:p>
        </p:txBody>
      </p:sp>
      <p:pic>
        <p:nvPicPr>
          <p:cNvPr id="4" name="Picture 3">
            <a:hlinkClick r:id="rId2" action="ppaction://hlinksldjump"/>
          </p:cNvPr>
          <p:cNvPicPr>
            <a:picLocks noChangeAspect="1"/>
          </p:cNvPicPr>
          <p:nvPr/>
        </p:nvPicPr>
        <p:blipFill>
          <a:blip r:embed="rId3"/>
          <a:stretch>
            <a:fillRect/>
          </a:stretch>
        </p:blipFill>
        <p:spPr>
          <a:xfrm>
            <a:off x="247548" y="6463537"/>
            <a:ext cx="1170533" cy="335309"/>
          </a:xfrm>
          <a:prstGeom prst="rect">
            <a:avLst/>
          </a:prstGeom>
        </p:spPr>
      </p:pic>
      <p:sp>
        <p:nvSpPr>
          <p:cNvPr id="8" name="Footer Placeholder 9"/>
          <p:cNvSpPr>
            <a:spLocks noGrp="1"/>
          </p:cNvSpPr>
          <p:nvPr>
            <p:ph type="ftr" sz="quarter" idx="11"/>
          </p:nvPr>
        </p:nvSpPr>
        <p:spPr>
          <a:xfrm>
            <a:off x="3028950" y="6380696"/>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2C553D01-A188-4141-A4D3-1A0184C92061}"/>
              </a:ext>
            </a:extLst>
          </p:cNvPr>
          <p:cNvPicPr>
            <a:picLocks noChangeAspect="1"/>
          </p:cNvPicPr>
          <p:nvPr/>
        </p:nvPicPr>
        <p:blipFill>
          <a:blip r:embed="rId4"/>
          <a:stretch>
            <a:fillRect/>
          </a:stretch>
        </p:blipFill>
        <p:spPr>
          <a:xfrm>
            <a:off x="4975173" y="2426330"/>
            <a:ext cx="3978766" cy="2646142"/>
          </a:xfrm>
          <a:prstGeom prst="rect">
            <a:avLst/>
          </a:prstGeom>
        </p:spPr>
      </p:pic>
      <p:pic>
        <p:nvPicPr>
          <p:cNvPr id="5" name="Picture 4">
            <a:extLst>
              <a:ext uri="{FF2B5EF4-FFF2-40B4-BE49-F238E27FC236}">
                <a16:creationId xmlns:a16="http://schemas.microsoft.com/office/drawing/2014/main" id="{6ED40987-B162-4E9C-8C53-12BACE049160}"/>
              </a:ext>
            </a:extLst>
          </p:cNvPr>
          <p:cNvPicPr>
            <a:picLocks noChangeAspect="1"/>
          </p:cNvPicPr>
          <p:nvPr/>
        </p:nvPicPr>
        <p:blipFill>
          <a:blip r:embed="rId5"/>
          <a:stretch>
            <a:fillRect/>
          </a:stretch>
        </p:blipFill>
        <p:spPr>
          <a:xfrm>
            <a:off x="926081" y="2281473"/>
            <a:ext cx="3906134" cy="2796878"/>
          </a:xfrm>
          <a:prstGeom prst="rect">
            <a:avLst/>
          </a:prstGeom>
        </p:spPr>
      </p:pic>
    </p:spTree>
    <p:extLst>
      <p:ext uri="{BB962C8B-B14F-4D97-AF65-F5344CB8AC3E}">
        <p14:creationId xmlns:p14="http://schemas.microsoft.com/office/powerpoint/2010/main" val="163270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0256867"/>
              </p:ext>
            </p:extLst>
          </p:nvPr>
        </p:nvGraphicFramePr>
        <p:xfrm>
          <a:off x="340025" y="260051"/>
          <a:ext cx="8509985" cy="5662956"/>
        </p:xfrm>
        <a:graphic>
          <a:graphicData uri="http://schemas.openxmlformats.org/drawingml/2006/table">
            <a:tbl>
              <a:tblPr firstRow="1" bandRow="1">
                <a:tableStyleId>{BDBED569-4797-4DF1-A0F4-6AAB3CD982D8}</a:tableStyleId>
              </a:tblPr>
              <a:tblGrid>
                <a:gridCol w="870338">
                  <a:extLst>
                    <a:ext uri="{9D8B030D-6E8A-4147-A177-3AD203B41FA5}">
                      <a16:colId xmlns:a16="http://schemas.microsoft.com/office/drawing/2014/main" val="1165968090"/>
                    </a:ext>
                  </a:extLst>
                </a:gridCol>
                <a:gridCol w="7639647">
                  <a:extLst>
                    <a:ext uri="{9D8B030D-6E8A-4147-A177-3AD203B41FA5}">
                      <a16:colId xmlns:a16="http://schemas.microsoft.com/office/drawing/2014/main" val="179723549"/>
                    </a:ext>
                  </a:extLst>
                </a:gridCol>
              </a:tblGrid>
              <a:tr h="251076">
                <a:tc>
                  <a:txBody>
                    <a:bodyPr/>
                    <a:lstStyle/>
                    <a:p>
                      <a:r>
                        <a:rPr lang="en-US" sz="800" dirty="0"/>
                        <a:t>Dept.</a:t>
                      </a:r>
                    </a:p>
                  </a:txBody>
                  <a:tcPr marL="51823" marR="51823" marT="25912" marB="25912"/>
                </a:tc>
                <a:tc>
                  <a:txBody>
                    <a:bodyPr/>
                    <a:lstStyle/>
                    <a:p>
                      <a:r>
                        <a:rPr lang="en-US" sz="800" dirty="0"/>
                        <a:t>FIRE</a:t>
                      </a:r>
                    </a:p>
                  </a:txBody>
                  <a:tcPr marL="51823" marR="51823" marT="25912" marB="25912"/>
                </a:tc>
                <a:extLst>
                  <a:ext uri="{0D108BD9-81ED-4DB2-BD59-A6C34878D82A}">
                    <a16:rowId xmlns:a16="http://schemas.microsoft.com/office/drawing/2014/main" val="1501187898"/>
                  </a:ext>
                </a:extLst>
              </a:tr>
              <a:tr h="294402">
                <a:tc>
                  <a:txBody>
                    <a:bodyPr/>
                    <a:lstStyle/>
                    <a:p>
                      <a:r>
                        <a:rPr lang="en-US" sz="800" dirty="0"/>
                        <a:t>KPI Measure</a:t>
                      </a:r>
                    </a:p>
                  </a:txBody>
                  <a:tcPr marL="51823" marR="51823" marT="25912" marB="25912"/>
                </a:tc>
                <a:tc>
                  <a:txBody>
                    <a:bodyPr/>
                    <a:lstStyle/>
                    <a:p>
                      <a:r>
                        <a:rPr lang="en-US" sz="800" dirty="0"/>
                        <a:t>Daily</a:t>
                      </a:r>
                      <a:r>
                        <a:rPr lang="en-US" sz="800" baseline="0" dirty="0"/>
                        <a:t> manpower level</a:t>
                      </a:r>
                      <a:endParaRPr lang="en-US" sz="800" dirty="0"/>
                    </a:p>
                  </a:txBody>
                  <a:tcPr marL="51823" marR="51823" marT="25912" marB="25912"/>
                </a:tc>
                <a:extLst>
                  <a:ext uri="{0D108BD9-81ED-4DB2-BD59-A6C34878D82A}">
                    <a16:rowId xmlns:a16="http://schemas.microsoft.com/office/drawing/2014/main" val="3181496787"/>
                  </a:ext>
                </a:extLst>
              </a:tr>
              <a:tr h="361841">
                <a:tc>
                  <a:txBody>
                    <a:bodyPr/>
                    <a:lstStyle/>
                    <a:p>
                      <a:r>
                        <a:rPr lang="en-US" sz="800" dirty="0"/>
                        <a:t>Rationale/ Definition</a:t>
                      </a:r>
                    </a:p>
                  </a:txBody>
                  <a:tcPr marL="51823" marR="51823" marT="25912" marB="25912"/>
                </a:tc>
                <a:tc>
                  <a:txBody>
                    <a:bodyPr/>
                    <a:lstStyle/>
                    <a:p>
                      <a:r>
                        <a:rPr lang="en-US" sz="800" baseline="0" dirty="0"/>
                        <a:t>Having the appropriate level of personnel on duty daily is key to the effectiveness of  the fire department.  The optimal level is 15 or more, which allows for a dedicated ladder truck company.  The daily minimum level is 14.  This number does not include fire prevention personnel or the Fire Chief.</a:t>
                      </a:r>
                      <a:endParaRPr lang="en-US" sz="800" dirty="0"/>
                    </a:p>
                  </a:txBody>
                  <a:tcPr marL="51823" marR="51823" marT="25912" marB="25912"/>
                </a:tc>
                <a:extLst>
                  <a:ext uri="{0D108BD9-81ED-4DB2-BD59-A6C34878D82A}">
                    <a16:rowId xmlns:a16="http://schemas.microsoft.com/office/drawing/2014/main" val="433308556"/>
                  </a:ext>
                </a:extLst>
              </a:tr>
              <a:tr h="285347">
                <a:tc>
                  <a:txBody>
                    <a:bodyPr/>
                    <a:lstStyle/>
                    <a:p>
                      <a:r>
                        <a:rPr lang="en-US" sz="800" dirty="0"/>
                        <a:t>Frequency</a:t>
                      </a:r>
                    </a:p>
                  </a:txBody>
                  <a:tcPr marL="51823" marR="51823" marT="25912" marB="25912"/>
                </a:tc>
                <a:tc>
                  <a:txBody>
                    <a:bodyPr/>
                    <a:lstStyle/>
                    <a:p>
                      <a:r>
                        <a:rPr lang="en-US" sz="800" dirty="0"/>
                        <a:t>Monthly</a:t>
                      </a:r>
                    </a:p>
                  </a:txBody>
                  <a:tcPr marL="51823" marR="51823" marT="25912" marB="25912"/>
                </a:tc>
                <a:extLst>
                  <a:ext uri="{0D108BD9-81ED-4DB2-BD59-A6C34878D82A}">
                    <a16:rowId xmlns:a16="http://schemas.microsoft.com/office/drawing/2014/main" val="3671673269"/>
                  </a:ext>
                </a:extLst>
              </a:tr>
              <a:tr h="340140">
                <a:tc>
                  <a:txBody>
                    <a:bodyPr/>
                    <a:lstStyle/>
                    <a:p>
                      <a:r>
                        <a:rPr lang="en-US" sz="800" dirty="0"/>
                        <a:t>Data</a:t>
                      </a:r>
                      <a:r>
                        <a:rPr lang="en-US" sz="800" baseline="0" dirty="0"/>
                        <a:t> Source</a:t>
                      </a:r>
                      <a:endParaRPr lang="en-US" sz="800" dirty="0"/>
                    </a:p>
                  </a:txBody>
                  <a:tcPr marL="51823" marR="51823" marT="25912" marB="259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Fire Department</a:t>
                      </a:r>
                      <a:endParaRPr lang="en-US" sz="800" dirty="0"/>
                    </a:p>
                  </a:txBody>
                  <a:tcPr marL="51823" marR="51823" marT="25912" marB="25912"/>
                </a:tc>
                <a:extLst>
                  <a:ext uri="{0D108BD9-81ED-4DB2-BD59-A6C34878D82A}">
                    <a16:rowId xmlns:a16="http://schemas.microsoft.com/office/drawing/2014/main" val="3852879732"/>
                  </a:ext>
                </a:extLst>
              </a:tr>
              <a:tr h="3614059">
                <a:tc>
                  <a:txBody>
                    <a:bodyPr/>
                    <a:lstStyle/>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800" dirty="0"/>
                        <a:t>Graph</a:t>
                      </a:r>
                    </a:p>
                  </a:txBody>
                  <a:tcPr marL="51823" marR="51823" marT="25912" marB="25912"/>
                </a:tc>
                <a:tc>
                  <a:txBody>
                    <a:bodyPr/>
                    <a:lstStyle/>
                    <a:p>
                      <a:endParaRPr lang="en-US" sz="800" dirty="0"/>
                    </a:p>
                  </a:txBody>
                  <a:tcPr marL="51823" marR="51823" marT="25912" marB="25912"/>
                </a:tc>
                <a:extLst>
                  <a:ext uri="{0D108BD9-81ED-4DB2-BD59-A6C34878D82A}">
                    <a16:rowId xmlns:a16="http://schemas.microsoft.com/office/drawing/2014/main" val="1346201444"/>
                  </a:ext>
                </a:extLst>
              </a:tr>
              <a:tr h="516091">
                <a:tc>
                  <a:txBody>
                    <a:bodyPr/>
                    <a:lstStyle/>
                    <a:p>
                      <a:r>
                        <a:rPr lang="en-US" sz="800" dirty="0"/>
                        <a:t>Other/ comments</a:t>
                      </a:r>
                    </a:p>
                  </a:txBody>
                  <a:tcPr marL="51823" marR="51823" marT="25912" marB="25912"/>
                </a:tc>
                <a:tc>
                  <a:txBody>
                    <a:bodyPr/>
                    <a:lstStyle/>
                    <a:p>
                      <a:r>
                        <a:rPr lang="en-US" sz="800" dirty="0"/>
                        <a:t>The</a:t>
                      </a:r>
                      <a:r>
                        <a:rPr lang="en-US" sz="800" baseline="0" dirty="0"/>
                        <a:t> target for days at ideal level is 75%.   </a:t>
                      </a:r>
                    </a:p>
                    <a:p>
                      <a:r>
                        <a:rPr lang="en-US" sz="800" baseline="0" dirty="0"/>
                        <a:t>Note:  June &amp; July one additional vacation slot is open. This drops the  manpower to minimum most days. </a:t>
                      </a:r>
                      <a:endParaRPr lang="en-US" sz="800" dirty="0">
                        <a:highlight>
                          <a:srgbClr val="FFFF00"/>
                        </a:highlight>
                      </a:endParaRPr>
                    </a:p>
                  </a:txBody>
                  <a:tcPr marL="51823" marR="51823" marT="25912" marB="25912"/>
                </a:tc>
                <a:extLst>
                  <a:ext uri="{0D108BD9-81ED-4DB2-BD59-A6C34878D82A}">
                    <a16:rowId xmlns:a16="http://schemas.microsoft.com/office/drawing/2014/main" val="3996799485"/>
                  </a:ext>
                </a:extLst>
              </a:tr>
            </a:tbl>
          </a:graphicData>
        </a:graphic>
      </p:graphicFrame>
      <p:pic>
        <p:nvPicPr>
          <p:cNvPr id="3" name="Picture 2">
            <a:hlinkClick r:id="rId2" action="ppaction://hlinksldjump"/>
          </p:cNvPr>
          <p:cNvPicPr>
            <a:picLocks noChangeAspect="1"/>
          </p:cNvPicPr>
          <p:nvPr/>
        </p:nvPicPr>
        <p:blipFill>
          <a:blip r:embed="rId3"/>
          <a:stretch>
            <a:fillRect/>
          </a:stretch>
        </p:blipFill>
        <p:spPr>
          <a:xfrm>
            <a:off x="340025" y="6387722"/>
            <a:ext cx="1170533" cy="335309"/>
          </a:xfrm>
          <a:prstGeom prst="rect">
            <a:avLst/>
          </a:prstGeom>
        </p:spPr>
      </p:pic>
      <p:sp>
        <p:nvSpPr>
          <p:cNvPr id="5"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sp>
        <p:nvSpPr>
          <p:cNvPr id="6" name="Slide Number Placeholder 5"/>
          <p:cNvSpPr>
            <a:spLocks noGrp="1"/>
          </p:cNvSpPr>
          <p:nvPr>
            <p:ph type="sldNum" sz="quarter" idx="12"/>
          </p:nvPr>
        </p:nvSpPr>
        <p:spPr/>
        <p:txBody>
          <a:bodyPr/>
          <a:lstStyle/>
          <a:p>
            <a:fld id="{771EC4ED-66E9-4EBB-A4C4-4385FC697A2C}" type="slidenum">
              <a:rPr lang="en-US" smtClean="0"/>
              <a:t>14</a:t>
            </a:fld>
            <a:endParaRPr lang="en-US"/>
          </a:p>
        </p:txBody>
      </p:sp>
      <p:pic>
        <p:nvPicPr>
          <p:cNvPr id="4" name="Picture 3">
            <a:extLst>
              <a:ext uri="{FF2B5EF4-FFF2-40B4-BE49-F238E27FC236}">
                <a16:creationId xmlns:a16="http://schemas.microsoft.com/office/drawing/2014/main" id="{421F3B8D-B07B-4B76-9DCA-D3D8D16CCFC9}"/>
              </a:ext>
            </a:extLst>
          </p:cNvPr>
          <p:cNvPicPr>
            <a:picLocks noChangeAspect="1"/>
          </p:cNvPicPr>
          <p:nvPr/>
        </p:nvPicPr>
        <p:blipFill>
          <a:blip r:embed="rId4"/>
          <a:stretch>
            <a:fillRect/>
          </a:stretch>
        </p:blipFill>
        <p:spPr>
          <a:xfrm>
            <a:off x="1938643" y="1883120"/>
            <a:ext cx="5534801" cy="3412513"/>
          </a:xfrm>
          <a:prstGeom prst="rect">
            <a:avLst/>
          </a:prstGeom>
        </p:spPr>
      </p:pic>
    </p:spTree>
    <p:extLst>
      <p:ext uri="{BB962C8B-B14F-4D97-AF65-F5344CB8AC3E}">
        <p14:creationId xmlns:p14="http://schemas.microsoft.com/office/powerpoint/2010/main" val="410023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1945571"/>
              </p:ext>
            </p:extLst>
          </p:nvPr>
        </p:nvGraphicFramePr>
        <p:xfrm>
          <a:off x="100693" y="83127"/>
          <a:ext cx="8961120" cy="6292127"/>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292689">
                <a:tc>
                  <a:txBody>
                    <a:bodyPr/>
                    <a:lstStyle/>
                    <a:p>
                      <a:r>
                        <a:rPr lang="en-US" sz="900" dirty="0"/>
                        <a:t>Dept.</a:t>
                      </a:r>
                    </a:p>
                  </a:txBody>
                  <a:tcPr marL="68580" marR="68580" marT="34290" marB="34290"/>
                </a:tc>
                <a:tc>
                  <a:txBody>
                    <a:bodyPr/>
                    <a:lstStyle/>
                    <a:p>
                      <a:r>
                        <a:rPr lang="en-US" sz="900" dirty="0"/>
                        <a:t>PUBLIC WORKS</a:t>
                      </a:r>
                    </a:p>
                  </a:txBody>
                  <a:tcPr marL="68580" marR="68580" marT="34290" marB="34290"/>
                </a:tc>
                <a:tc>
                  <a:txBody>
                    <a:bodyPr/>
                    <a:lstStyle/>
                    <a:p>
                      <a:r>
                        <a:rPr lang="en-US" sz="900" dirty="0"/>
                        <a:t>PUBLIC</a:t>
                      </a:r>
                      <a:r>
                        <a:rPr lang="en-US" sz="900" baseline="0" dirty="0"/>
                        <a:t> WORK5</a:t>
                      </a:r>
                      <a:endParaRPr lang="en-US" sz="900" dirty="0"/>
                    </a:p>
                  </a:txBody>
                  <a:tcPr marL="68580" marR="68580" marT="34290" marB="34290"/>
                </a:tc>
                <a:extLst>
                  <a:ext uri="{0D108BD9-81ED-4DB2-BD59-A6C34878D82A}">
                    <a16:rowId xmlns:a16="http://schemas.microsoft.com/office/drawing/2014/main" val="1501187898"/>
                  </a:ext>
                </a:extLst>
              </a:tr>
              <a:tr h="335957">
                <a:tc>
                  <a:txBody>
                    <a:bodyPr/>
                    <a:lstStyle/>
                    <a:p>
                      <a:r>
                        <a:rPr lang="en-US" sz="900" dirty="0"/>
                        <a:t>KPI Measure</a:t>
                      </a:r>
                    </a:p>
                  </a:txBody>
                  <a:tcPr marL="68580" marR="68580" marT="34290" marB="34290"/>
                </a:tc>
                <a:tc>
                  <a:txBody>
                    <a:bodyPr/>
                    <a:lstStyle/>
                    <a:p>
                      <a:r>
                        <a:rPr lang="en-US" sz="900" dirty="0"/>
                        <a:t>Potholes</a:t>
                      </a:r>
                      <a:r>
                        <a:rPr lang="en-US" sz="900" baseline="0" dirty="0"/>
                        <a:t> – Days to complete request</a:t>
                      </a:r>
                      <a:endParaRPr lang="en-US" sz="900" dirty="0"/>
                    </a:p>
                  </a:txBody>
                  <a:tcPr marL="68580" marR="68580" marT="34290" marB="34290"/>
                </a:tc>
                <a:tc>
                  <a:txBody>
                    <a:bodyPr/>
                    <a:lstStyle/>
                    <a:p>
                      <a:r>
                        <a:rPr lang="en-US" sz="900" baseline="0" dirty="0"/>
                        <a:t> Traffic Signals – Days to complete request</a:t>
                      </a:r>
                      <a:endParaRPr lang="en-US" sz="900" dirty="0"/>
                    </a:p>
                  </a:txBody>
                  <a:tcPr marL="68580" marR="68580" marT="34290" marB="34290"/>
                </a:tc>
                <a:extLst>
                  <a:ext uri="{0D108BD9-81ED-4DB2-BD59-A6C34878D82A}">
                    <a16:rowId xmlns:a16="http://schemas.microsoft.com/office/drawing/2014/main" val="3181496787"/>
                  </a:ext>
                </a:extLst>
              </a:tr>
              <a:tr h="337884">
                <a:tc>
                  <a:txBody>
                    <a:bodyPr/>
                    <a:lstStyle/>
                    <a:p>
                      <a:r>
                        <a:rPr lang="en-US" sz="900" dirty="0"/>
                        <a:t>Rationale/ Definition</a:t>
                      </a:r>
                    </a:p>
                  </a:txBody>
                  <a:tcPr marL="68580" marR="68580" marT="34290" marB="34290"/>
                </a:tc>
                <a:tc>
                  <a:txBody>
                    <a:bodyPr/>
                    <a:lstStyle/>
                    <a:p>
                      <a:r>
                        <a:rPr lang="en-US" sz="900" dirty="0"/>
                        <a:t>We strive to respond</a:t>
                      </a:r>
                      <a:r>
                        <a:rPr lang="en-US" sz="900" baseline="0" dirty="0"/>
                        <a:t> to and repair reported problems in a timely manner.</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We strive to respond</a:t>
                      </a:r>
                      <a:r>
                        <a:rPr lang="en-US" sz="900" baseline="0" dirty="0"/>
                        <a:t> to and repair reported problems in a timely manner.</a:t>
                      </a:r>
                      <a:endParaRPr lang="en-US" sz="900" dirty="0"/>
                    </a:p>
                    <a:p>
                      <a:endParaRPr lang="en-US" sz="900" dirty="0"/>
                    </a:p>
                  </a:txBody>
                  <a:tcPr marL="68580" marR="68580" marT="34290" marB="34290"/>
                </a:tc>
                <a:extLst>
                  <a:ext uri="{0D108BD9-81ED-4DB2-BD59-A6C34878D82A}">
                    <a16:rowId xmlns:a16="http://schemas.microsoft.com/office/drawing/2014/main" val="433308556"/>
                  </a:ext>
                </a:extLst>
              </a:tr>
              <a:tr h="238040">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335957">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Work order data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Work order data</a:t>
                      </a:r>
                    </a:p>
                  </a:txBody>
                  <a:tcPr marL="68580" marR="68580" marT="34290" marB="34290"/>
                </a:tc>
                <a:extLst>
                  <a:ext uri="{0D108BD9-81ED-4DB2-BD59-A6C34878D82A}">
                    <a16:rowId xmlns:a16="http://schemas.microsoft.com/office/drawing/2014/main" val="3852879732"/>
                  </a:ext>
                </a:extLst>
              </a:tr>
              <a:tr h="3859211">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73487">
                <a:tc>
                  <a:txBody>
                    <a:bodyPr/>
                    <a:lstStyle/>
                    <a:p>
                      <a:r>
                        <a:rPr lang="en-US" sz="900" dirty="0"/>
                        <a:t>Other/ comments</a:t>
                      </a:r>
                    </a:p>
                  </a:txBody>
                  <a:tcPr marL="68580" marR="68580" marT="34290" marB="34290"/>
                </a:tc>
                <a:tc>
                  <a:txBody>
                    <a:bodyPr/>
                    <a:lstStyle/>
                    <a:p>
                      <a:r>
                        <a:rPr lang="en-US" sz="900" dirty="0"/>
                        <a:t>Target is 3 days or less. The quarterly average of number of pothole requests is 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Target is 1 day or less. The quarterly average of number of traffic signal requests is 9. </a:t>
                      </a: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15</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189796" y="6448040"/>
            <a:ext cx="1170533" cy="335309"/>
          </a:xfrm>
          <a:prstGeom prst="rect">
            <a:avLst/>
          </a:prstGeom>
        </p:spPr>
      </p:pic>
      <p:sp>
        <p:nvSpPr>
          <p:cNvPr id="10" name="Footer Placeholder 9"/>
          <p:cNvSpPr>
            <a:spLocks noGrp="1"/>
          </p:cNvSpPr>
          <p:nvPr>
            <p:ph type="ftr" sz="quarter" idx="11"/>
          </p:nvPr>
        </p:nvSpPr>
        <p:spPr>
          <a:xfrm>
            <a:off x="2985407" y="6418224"/>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562AC1AF-296C-4DC2-A2D8-CC9FF85BB745}"/>
              </a:ext>
            </a:extLst>
          </p:cNvPr>
          <p:cNvPicPr>
            <a:picLocks noChangeAspect="1"/>
          </p:cNvPicPr>
          <p:nvPr/>
        </p:nvPicPr>
        <p:blipFill>
          <a:blip r:embed="rId4"/>
          <a:stretch>
            <a:fillRect/>
          </a:stretch>
        </p:blipFill>
        <p:spPr>
          <a:xfrm>
            <a:off x="770316" y="2080470"/>
            <a:ext cx="4031459" cy="2625677"/>
          </a:xfrm>
          <a:prstGeom prst="rect">
            <a:avLst/>
          </a:prstGeom>
        </p:spPr>
      </p:pic>
      <p:pic>
        <p:nvPicPr>
          <p:cNvPr id="5" name="Picture 4">
            <a:extLst>
              <a:ext uri="{FF2B5EF4-FFF2-40B4-BE49-F238E27FC236}">
                <a16:creationId xmlns:a16="http://schemas.microsoft.com/office/drawing/2014/main" id="{418B9892-4AB4-4295-96A0-3C891B9E2E6C}"/>
              </a:ext>
            </a:extLst>
          </p:cNvPr>
          <p:cNvPicPr>
            <a:picLocks noChangeAspect="1"/>
          </p:cNvPicPr>
          <p:nvPr/>
        </p:nvPicPr>
        <p:blipFill>
          <a:blip r:embed="rId5"/>
          <a:stretch>
            <a:fillRect/>
          </a:stretch>
        </p:blipFill>
        <p:spPr>
          <a:xfrm>
            <a:off x="4919887" y="2072081"/>
            <a:ext cx="4087695" cy="2650844"/>
          </a:xfrm>
          <a:prstGeom prst="rect">
            <a:avLst/>
          </a:prstGeom>
        </p:spPr>
      </p:pic>
    </p:spTree>
    <p:extLst>
      <p:ext uri="{BB962C8B-B14F-4D97-AF65-F5344CB8AC3E}">
        <p14:creationId xmlns:p14="http://schemas.microsoft.com/office/powerpoint/2010/main" val="331705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0834019"/>
              </p:ext>
            </p:extLst>
          </p:nvPr>
        </p:nvGraphicFramePr>
        <p:xfrm>
          <a:off x="1275955" y="209579"/>
          <a:ext cx="5916929" cy="6043280"/>
        </p:xfrm>
        <a:graphic>
          <a:graphicData uri="http://schemas.openxmlformats.org/drawingml/2006/table">
            <a:tbl>
              <a:tblPr firstRow="1" bandRow="1">
                <a:tableStyleId>{BDBED569-4797-4DF1-A0F4-6AAB3CD982D8}</a:tableStyleId>
              </a:tblPr>
              <a:tblGrid>
                <a:gridCol w="815596">
                  <a:extLst>
                    <a:ext uri="{9D8B030D-6E8A-4147-A177-3AD203B41FA5}">
                      <a16:colId xmlns:a16="http://schemas.microsoft.com/office/drawing/2014/main" val="1165968090"/>
                    </a:ext>
                  </a:extLst>
                </a:gridCol>
                <a:gridCol w="5101333">
                  <a:extLst>
                    <a:ext uri="{9D8B030D-6E8A-4147-A177-3AD203B41FA5}">
                      <a16:colId xmlns:a16="http://schemas.microsoft.com/office/drawing/2014/main" val="1456978279"/>
                    </a:ext>
                  </a:extLst>
                </a:gridCol>
              </a:tblGrid>
              <a:tr h="355503">
                <a:tc>
                  <a:txBody>
                    <a:bodyPr/>
                    <a:lstStyle/>
                    <a:p>
                      <a:r>
                        <a:rPr lang="en-US" sz="900" dirty="0"/>
                        <a:t>Dept.</a:t>
                      </a:r>
                    </a:p>
                  </a:txBody>
                  <a:tcPr marL="68580" marR="68580" marT="34290" marB="34290"/>
                </a:tc>
                <a:tc>
                  <a:txBody>
                    <a:bodyPr/>
                    <a:lstStyle/>
                    <a:p>
                      <a:r>
                        <a:rPr lang="en-US" sz="900" dirty="0"/>
                        <a:t>PUBLIC WORKS</a:t>
                      </a:r>
                    </a:p>
                  </a:txBody>
                  <a:tcPr marL="68580" marR="68580" marT="34290" marB="34290"/>
                </a:tc>
                <a:extLst>
                  <a:ext uri="{0D108BD9-81ED-4DB2-BD59-A6C34878D82A}">
                    <a16:rowId xmlns:a16="http://schemas.microsoft.com/office/drawing/2014/main" val="1501187898"/>
                  </a:ext>
                </a:extLst>
              </a:tr>
              <a:tr h="276432">
                <a:tc>
                  <a:txBody>
                    <a:bodyPr/>
                    <a:lstStyle/>
                    <a:p>
                      <a:r>
                        <a:rPr lang="en-US" sz="900" dirty="0"/>
                        <a:t>KPI Measure</a:t>
                      </a:r>
                    </a:p>
                  </a:txBody>
                  <a:tcPr marL="68580" marR="68580" marT="34290" marB="34290"/>
                </a:tc>
                <a:tc>
                  <a:txBody>
                    <a:bodyPr/>
                    <a:lstStyle/>
                    <a:p>
                      <a:r>
                        <a:rPr lang="en-US" sz="900" dirty="0"/>
                        <a:t>Damaged signs</a:t>
                      </a:r>
                      <a:r>
                        <a:rPr lang="en-US" sz="900" baseline="0" dirty="0"/>
                        <a:t> – Days to complete request</a:t>
                      </a:r>
                      <a:endParaRPr lang="en-US" sz="900" dirty="0"/>
                    </a:p>
                  </a:txBody>
                  <a:tcPr marL="68580" marR="68580" marT="34290" marB="34290"/>
                </a:tc>
                <a:extLst>
                  <a:ext uri="{0D108BD9-81ED-4DB2-BD59-A6C34878D82A}">
                    <a16:rowId xmlns:a16="http://schemas.microsoft.com/office/drawing/2014/main" val="3181496787"/>
                  </a:ext>
                </a:extLst>
              </a:tr>
              <a:tr h="333805">
                <a:tc>
                  <a:txBody>
                    <a:bodyPr/>
                    <a:lstStyle/>
                    <a:p>
                      <a:r>
                        <a:rPr lang="en-US" sz="900" dirty="0"/>
                        <a:t>Rationale/ 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We strive to respond</a:t>
                      </a:r>
                      <a:r>
                        <a:rPr lang="en-US" sz="900" baseline="0" dirty="0"/>
                        <a:t> to and repair reported problems in a timely manner.</a:t>
                      </a:r>
                      <a:endParaRPr lang="en-US" sz="900" dirty="0"/>
                    </a:p>
                    <a:p>
                      <a:endParaRPr lang="en-US" sz="900" dirty="0"/>
                    </a:p>
                  </a:txBody>
                  <a:tcPr marL="68580" marR="68580" marT="34290" marB="34290"/>
                </a:tc>
                <a:extLst>
                  <a:ext uri="{0D108BD9-81ED-4DB2-BD59-A6C34878D82A}">
                    <a16:rowId xmlns:a16="http://schemas.microsoft.com/office/drawing/2014/main" val="433308556"/>
                  </a:ext>
                </a:extLst>
              </a:tr>
              <a:tr h="204835">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286275">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Work order data</a:t>
                      </a:r>
                    </a:p>
                  </a:txBody>
                  <a:tcPr marL="68580" marR="68580" marT="34290" marB="34290"/>
                </a:tc>
                <a:extLst>
                  <a:ext uri="{0D108BD9-81ED-4DB2-BD59-A6C34878D82A}">
                    <a16:rowId xmlns:a16="http://schemas.microsoft.com/office/drawing/2014/main" val="3852879732"/>
                  </a:ext>
                </a:extLst>
              </a:tr>
              <a:tr h="356671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1009715">
                <a:tc>
                  <a:txBody>
                    <a:bodyPr/>
                    <a:lstStyle/>
                    <a:p>
                      <a:r>
                        <a:rPr lang="en-US" sz="900" dirty="0"/>
                        <a:t>Other/ comments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Target is 4 days</a:t>
                      </a:r>
                      <a:r>
                        <a:rPr lang="en-US" sz="900" baseline="0" dirty="0"/>
                        <a:t> or less. The quarterly average number of sign repairs is 3.3.</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Note:  If digging is needed to replace a sign, there is a 2 day wait for an OUPS check.</a:t>
                      </a:r>
                    </a:p>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16</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564264" y="6453361"/>
            <a:ext cx="1170533" cy="335309"/>
          </a:xfrm>
          <a:prstGeom prst="rect">
            <a:avLst/>
          </a:prstGeom>
        </p:spPr>
      </p:pic>
      <p:sp>
        <p:nvSpPr>
          <p:cNvPr id="9"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4" name="Picture 3">
            <a:extLst>
              <a:ext uri="{FF2B5EF4-FFF2-40B4-BE49-F238E27FC236}">
                <a16:creationId xmlns:a16="http://schemas.microsoft.com/office/drawing/2014/main" id="{13D76772-5246-4B3E-8DB5-46B73D0FCAC2}"/>
              </a:ext>
            </a:extLst>
          </p:cNvPr>
          <p:cNvPicPr>
            <a:picLocks noChangeAspect="1"/>
          </p:cNvPicPr>
          <p:nvPr/>
        </p:nvPicPr>
        <p:blipFill>
          <a:blip r:embed="rId4"/>
          <a:stretch>
            <a:fillRect/>
          </a:stretch>
        </p:blipFill>
        <p:spPr>
          <a:xfrm>
            <a:off x="2715807" y="1732895"/>
            <a:ext cx="3601102" cy="3461605"/>
          </a:xfrm>
          <a:prstGeom prst="rect">
            <a:avLst/>
          </a:prstGeom>
        </p:spPr>
      </p:pic>
    </p:spTree>
    <p:extLst>
      <p:ext uri="{BB962C8B-B14F-4D97-AF65-F5344CB8AC3E}">
        <p14:creationId xmlns:p14="http://schemas.microsoft.com/office/powerpoint/2010/main" val="188067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6535542"/>
              </p:ext>
            </p:extLst>
          </p:nvPr>
        </p:nvGraphicFramePr>
        <p:xfrm>
          <a:off x="100693" y="170879"/>
          <a:ext cx="8961120" cy="6064685"/>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455494">
                <a:tc>
                  <a:txBody>
                    <a:bodyPr/>
                    <a:lstStyle/>
                    <a:p>
                      <a:r>
                        <a:rPr lang="en-US" sz="900" dirty="0"/>
                        <a:t>Dept.</a:t>
                      </a:r>
                    </a:p>
                  </a:txBody>
                  <a:tcPr marL="68580" marR="68580" marT="34290" marB="34290"/>
                </a:tc>
                <a:tc>
                  <a:txBody>
                    <a:bodyPr/>
                    <a:lstStyle/>
                    <a:p>
                      <a:r>
                        <a:rPr lang="en-US" sz="900" dirty="0"/>
                        <a:t>RECREATION</a:t>
                      </a:r>
                    </a:p>
                  </a:txBody>
                  <a:tcPr marL="68580" marR="68580" marT="34290" marB="34290"/>
                </a:tc>
                <a:tc>
                  <a:txBody>
                    <a:bodyPr/>
                    <a:lstStyle/>
                    <a:p>
                      <a:r>
                        <a:rPr lang="en-US" sz="900" dirty="0"/>
                        <a:t>RECREATION</a:t>
                      </a:r>
                    </a:p>
                  </a:txBody>
                  <a:tcPr marL="68580" marR="68580" marT="34290" marB="34290"/>
                </a:tc>
                <a:extLst>
                  <a:ext uri="{0D108BD9-81ED-4DB2-BD59-A6C34878D82A}">
                    <a16:rowId xmlns:a16="http://schemas.microsoft.com/office/drawing/2014/main" val="1501187898"/>
                  </a:ext>
                </a:extLst>
              </a:tr>
              <a:tr h="335140">
                <a:tc>
                  <a:txBody>
                    <a:bodyPr/>
                    <a:lstStyle/>
                    <a:p>
                      <a:r>
                        <a:rPr lang="en-US" sz="900" dirty="0"/>
                        <a:t>KPI Measure</a:t>
                      </a:r>
                    </a:p>
                  </a:txBody>
                  <a:tcPr marL="68580" marR="68580" marT="34290" marB="34290"/>
                </a:tc>
                <a:tc>
                  <a:txBody>
                    <a:bodyPr/>
                    <a:lstStyle/>
                    <a:p>
                      <a:r>
                        <a:rPr lang="en-US" sz="900" dirty="0"/>
                        <a:t>Average</a:t>
                      </a:r>
                      <a:r>
                        <a:rPr lang="en-US" sz="900" baseline="0" dirty="0"/>
                        <a:t> # of participants per day of offered public skate</a:t>
                      </a:r>
                      <a:endParaRPr lang="en-US" sz="900" dirty="0"/>
                    </a:p>
                  </a:txBody>
                  <a:tcPr marL="68580" marR="68580" marT="34290" marB="34290"/>
                </a:tc>
                <a:tc>
                  <a:txBody>
                    <a:bodyPr/>
                    <a:lstStyle/>
                    <a:p>
                      <a:r>
                        <a:rPr lang="en-US" sz="900" baseline="0" dirty="0"/>
                        <a:t> “Learn to Skate” program participants</a:t>
                      </a:r>
                      <a:endParaRPr lang="en-US" sz="900" dirty="0"/>
                    </a:p>
                  </a:txBody>
                  <a:tcPr marL="68580" marR="68580" marT="34290" marB="34290"/>
                </a:tc>
                <a:extLst>
                  <a:ext uri="{0D108BD9-81ED-4DB2-BD59-A6C34878D82A}">
                    <a16:rowId xmlns:a16="http://schemas.microsoft.com/office/drawing/2014/main" val="3181496787"/>
                  </a:ext>
                </a:extLst>
              </a:tr>
              <a:tr h="372528">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level of participation in our offered programs.</a:t>
                      </a:r>
                      <a:endParaRPr lang="en-US" sz="900" dirty="0"/>
                    </a:p>
                  </a:txBody>
                  <a:tcPr marL="68580" marR="68580" marT="34290" marB="34290"/>
                </a:tc>
                <a:tc>
                  <a:txBody>
                    <a:bodyPr/>
                    <a:lstStyle/>
                    <a:p>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level of participation in our offered programs</a:t>
                      </a:r>
                      <a:endParaRPr lang="en-US" sz="900" dirty="0"/>
                    </a:p>
                  </a:txBody>
                  <a:tcPr marL="68580" marR="68580" marT="34290" marB="34290"/>
                </a:tc>
                <a:extLst>
                  <a:ext uri="{0D108BD9-81ED-4DB2-BD59-A6C34878D82A}">
                    <a16:rowId xmlns:a16="http://schemas.microsoft.com/office/drawing/2014/main" val="433308556"/>
                  </a:ext>
                </a:extLst>
              </a:tr>
              <a:tr h="262446">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tc>
                  <a:txBody>
                    <a:bodyPr/>
                    <a:lstStyle/>
                    <a:p>
                      <a:r>
                        <a:rPr lang="en-US" sz="900" dirty="0"/>
                        <a:t>Seasonally</a:t>
                      </a:r>
                    </a:p>
                  </a:txBody>
                  <a:tcPr marL="68580" marR="68580" marT="34290" marB="34290"/>
                </a:tc>
                <a:extLst>
                  <a:ext uri="{0D108BD9-81ED-4DB2-BD59-A6C34878D82A}">
                    <a16:rowId xmlns:a16="http://schemas.microsoft.com/office/drawing/2014/main" val="3671673269"/>
                  </a:ext>
                </a:extLst>
              </a:tr>
              <a:tr h="366792">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Recreation department</a:t>
                      </a:r>
                      <a:r>
                        <a:rPr lang="en-US" sz="900" baseline="0" dirty="0"/>
                        <a:t> data</a:t>
                      </a:r>
                      <a:endParaRPr lang="en-US" sz="900" dirty="0"/>
                    </a:p>
                  </a:txBody>
                  <a:tcPr marL="68580" marR="68580" marT="34290" marB="34290"/>
                </a:tc>
                <a:tc>
                  <a:txBody>
                    <a:bodyPr/>
                    <a:lstStyle/>
                    <a:p>
                      <a:r>
                        <a:rPr lang="en-US" sz="900" dirty="0"/>
                        <a:t>Recreation</a:t>
                      </a:r>
                      <a:r>
                        <a:rPr lang="en-US" sz="900" baseline="0" dirty="0"/>
                        <a:t> department data</a:t>
                      </a:r>
                      <a:endParaRPr lang="en-US" sz="900" dirty="0"/>
                    </a:p>
                  </a:txBody>
                  <a:tcPr marL="68580" marR="68580" marT="34290" marB="34290"/>
                </a:tc>
                <a:extLst>
                  <a:ext uri="{0D108BD9-81ED-4DB2-BD59-A6C34878D82A}">
                    <a16:rowId xmlns:a16="http://schemas.microsoft.com/office/drawing/2014/main" val="3852879732"/>
                  </a:ext>
                </a:extLst>
              </a:tr>
              <a:tr h="345113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13390">
                <a:tc>
                  <a:txBody>
                    <a:bodyPr/>
                    <a:lstStyle/>
                    <a:p>
                      <a:r>
                        <a:rPr lang="en-US" sz="900" dirty="0"/>
                        <a:t>Other/ comments</a:t>
                      </a:r>
                    </a:p>
                  </a:txBody>
                  <a:tcPr marL="68580" marR="68580" marT="34290" marB="34290"/>
                </a:tc>
                <a:tc>
                  <a:txBody>
                    <a:bodyPr/>
                    <a:lstStyle/>
                    <a:p>
                      <a:r>
                        <a:rPr lang="en-US" sz="900" baseline="0" dirty="0"/>
                        <a:t>No public skate offered in April due to dry floor events. </a:t>
                      </a:r>
                    </a:p>
                    <a:p>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17</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201357" y="6522691"/>
            <a:ext cx="1170533" cy="335309"/>
          </a:xfrm>
          <a:prstGeom prst="rect">
            <a:avLst/>
          </a:prstGeom>
        </p:spPr>
      </p:pic>
      <p:sp>
        <p:nvSpPr>
          <p:cNvPr id="10" name="Footer Placeholder 9"/>
          <p:cNvSpPr>
            <a:spLocks noGrp="1"/>
          </p:cNvSpPr>
          <p:nvPr>
            <p:ph type="ftr" sz="quarter" idx="11"/>
          </p:nvPr>
        </p:nvSpPr>
        <p:spPr>
          <a:xfrm>
            <a:off x="3077390" y="6413331"/>
            <a:ext cx="3380560" cy="365125"/>
          </a:xfrm>
        </p:spPr>
        <p:txBody>
          <a:bodyPr/>
          <a:lstStyle/>
          <a:p>
            <a:r>
              <a:rPr lang="en-US" sz="1000" dirty="0"/>
              <a:t>(Scroll or page up/down to see more departmental KPIs)</a:t>
            </a:r>
          </a:p>
        </p:txBody>
      </p:sp>
      <p:pic>
        <p:nvPicPr>
          <p:cNvPr id="9" name="Picture 8">
            <a:extLst>
              <a:ext uri="{FF2B5EF4-FFF2-40B4-BE49-F238E27FC236}">
                <a16:creationId xmlns:a16="http://schemas.microsoft.com/office/drawing/2014/main" id="{F9E5055B-EED6-42E5-B120-E0857CFCFE91}"/>
              </a:ext>
            </a:extLst>
          </p:cNvPr>
          <p:cNvPicPr>
            <a:picLocks noChangeAspect="1"/>
          </p:cNvPicPr>
          <p:nvPr/>
        </p:nvPicPr>
        <p:blipFill>
          <a:blip r:embed="rId4"/>
          <a:stretch>
            <a:fillRect/>
          </a:stretch>
        </p:blipFill>
        <p:spPr>
          <a:xfrm>
            <a:off x="5058174" y="2040150"/>
            <a:ext cx="3716710" cy="3306713"/>
          </a:xfrm>
          <a:prstGeom prst="rect">
            <a:avLst/>
          </a:prstGeom>
        </p:spPr>
      </p:pic>
      <p:pic>
        <p:nvPicPr>
          <p:cNvPr id="11" name="Picture 10">
            <a:extLst>
              <a:ext uri="{FF2B5EF4-FFF2-40B4-BE49-F238E27FC236}">
                <a16:creationId xmlns:a16="http://schemas.microsoft.com/office/drawing/2014/main" id="{E461B0A7-385A-4E0E-9A0C-AA68A353FF6A}"/>
              </a:ext>
            </a:extLst>
          </p:cNvPr>
          <p:cNvPicPr>
            <a:picLocks noChangeAspect="1"/>
          </p:cNvPicPr>
          <p:nvPr/>
        </p:nvPicPr>
        <p:blipFill>
          <a:blip r:embed="rId5"/>
          <a:stretch>
            <a:fillRect/>
          </a:stretch>
        </p:blipFill>
        <p:spPr>
          <a:xfrm>
            <a:off x="812183" y="2424418"/>
            <a:ext cx="3959008" cy="2564991"/>
          </a:xfrm>
          <a:prstGeom prst="rect">
            <a:avLst/>
          </a:prstGeom>
        </p:spPr>
      </p:pic>
    </p:spTree>
    <p:extLst>
      <p:ext uri="{BB962C8B-B14F-4D97-AF65-F5344CB8AC3E}">
        <p14:creationId xmlns:p14="http://schemas.microsoft.com/office/powerpoint/2010/main" val="344492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1EC4ED-66E9-4EBB-A4C4-4385FC697A2C}" type="slidenum">
              <a:rPr lang="en-US" smtClean="0"/>
              <a:t>18</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329133" y="6522691"/>
            <a:ext cx="1170533" cy="335309"/>
          </a:xfrm>
          <a:prstGeom prst="rect">
            <a:avLst/>
          </a:prstGeom>
        </p:spPr>
      </p:pic>
      <p:sp>
        <p:nvSpPr>
          <p:cNvPr id="10" name="Footer Placeholder 9"/>
          <p:cNvSpPr>
            <a:spLocks noGrp="1"/>
          </p:cNvSpPr>
          <p:nvPr>
            <p:ph type="ftr" sz="quarter" idx="11"/>
          </p:nvPr>
        </p:nvSpPr>
        <p:spPr>
          <a:xfrm>
            <a:off x="3077390" y="6413331"/>
            <a:ext cx="3380560" cy="365125"/>
          </a:xfrm>
        </p:spPr>
        <p:txBody>
          <a:bodyPr/>
          <a:lstStyle/>
          <a:p>
            <a:r>
              <a:rPr lang="en-US" sz="1000" dirty="0"/>
              <a:t>(Scroll or page up/down to see more departmental KPIs)</a:t>
            </a:r>
          </a:p>
        </p:txBody>
      </p:sp>
      <p:graphicFrame>
        <p:nvGraphicFramePr>
          <p:cNvPr id="11" name="Table 10">
            <a:extLst>
              <a:ext uri="{FF2B5EF4-FFF2-40B4-BE49-F238E27FC236}">
                <a16:creationId xmlns:a16="http://schemas.microsoft.com/office/drawing/2014/main" id="{151AF549-F427-4D39-B35E-1696EF12A905}"/>
              </a:ext>
            </a:extLst>
          </p:cNvPr>
          <p:cNvGraphicFramePr>
            <a:graphicFrameLocks noGrp="1"/>
          </p:cNvGraphicFramePr>
          <p:nvPr>
            <p:extLst>
              <p:ext uri="{D42A27DB-BD31-4B8C-83A1-F6EECF244321}">
                <p14:modId xmlns:p14="http://schemas.microsoft.com/office/powerpoint/2010/main" val="2069458377"/>
              </p:ext>
            </p:extLst>
          </p:nvPr>
        </p:nvGraphicFramePr>
        <p:xfrm>
          <a:off x="1499666" y="256091"/>
          <a:ext cx="5916929" cy="6043280"/>
        </p:xfrm>
        <a:graphic>
          <a:graphicData uri="http://schemas.openxmlformats.org/drawingml/2006/table">
            <a:tbl>
              <a:tblPr firstRow="1" bandRow="1">
                <a:tableStyleId>{BDBED569-4797-4DF1-A0F4-6AAB3CD982D8}</a:tableStyleId>
              </a:tblPr>
              <a:tblGrid>
                <a:gridCol w="815596">
                  <a:extLst>
                    <a:ext uri="{9D8B030D-6E8A-4147-A177-3AD203B41FA5}">
                      <a16:colId xmlns:a16="http://schemas.microsoft.com/office/drawing/2014/main" val="1165968090"/>
                    </a:ext>
                  </a:extLst>
                </a:gridCol>
                <a:gridCol w="5101333">
                  <a:extLst>
                    <a:ext uri="{9D8B030D-6E8A-4147-A177-3AD203B41FA5}">
                      <a16:colId xmlns:a16="http://schemas.microsoft.com/office/drawing/2014/main" val="1456978279"/>
                    </a:ext>
                  </a:extLst>
                </a:gridCol>
              </a:tblGrid>
              <a:tr h="355503">
                <a:tc>
                  <a:txBody>
                    <a:bodyPr/>
                    <a:lstStyle/>
                    <a:p>
                      <a:r>
                        <a:rPr lang="en-US" sz="900" dirty="0"/>
                        <a:t>Dept.</a:t>
                      </a:r>
                    </a:p>
                  </a:txBody>
                  <a:tcPr marL="68580" marR="68580" marT="34290" marB="34290"/>
                </a:tc>
                <a:tc>
                  <a:txBody>
                    <a:bodyPr/>
                    <a:lstStyle/>
                    <a:p>
                      <a:r>
                        <a:rPr lang="en-US" sz="900" dirty="0"/>
                        <a:t>Recreation</a:t>
                      </a:r>
                    </a:p>
                  </a:txBody>
                  <a:tcPr marL="68580" marR="68580" marT="34290" marB="34290"/>
                </a:tc>
                <a:extLst>
                  <a:ext uri="{0D108BD9-81ED-4DB2-BD59-A6C34878D82A}">
                    <a16:rowId xmlns:a16="http://schemas.microsoft.com/office/drawing/2014/main" val="1501187898"/>
                  </a:ext>
                </a:extLst>
              </a:tr>
              <a:tr h="276432">
                <a:tc>
                  <a:txBody>
                    <a:bodyPr/>
                    <a:lstStyle/>
                    <a:p>
                      <a:r>
                        <a:rPr lang="en-US" sz="900" dirty="0"/>
                        <a:t>KPI Measure</a:t>
                      </a:r>
                    </a:p>
                  </a:txBody>
                  <a:tcPr marL="68580" marR="68580" marT="34290" marB="34290"/>
                </a:tc>
                <a:tc>
                  <a:txBody>
                    <a:bodyPr/>
                    <a:lstStyle/>
                    <a:p>
                      <a:r>
                        <a:rPr lang="en-US" sz="900" dirty="0"/>
                        <a:t># Teams – Adult Softball </a:t>
                      </a:r>
                    </a:p>
                  </a:txBody>
                  <a:tcPr marL="68580" marR="68580" marT="34290" marB="34290"/>
                </a:tc>
                <a:extLst>
                  <a:ext uri="{0D108BD9-81ED-4DB2-BD59-A6C34878D82A}">
                    <a16:rowId xmlns:a16="http://schemas.microsoft.com/office/drawing/2014/main" val="3181496787"/>
                  </a:ext>
                </a:extLst>
              </a:tr>
              <a:tr h="333805">
                <a:tc>
                  <a:txBody>
                    <a:bodyPr/>
                    <a:lstStyle/>
                    <a:p>
                      <a:r>
                        <a:rPr lang="en-US" sz="900" dirty="0"/>
                        <a:t>Rationale/ 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To measure level of participation in our offered programs. </a:t>
                      </a:r>
                    </a:p>
                    <a:p>
                      <a:endParaRPr lang="en-US" sz="900" dirty="0"/>
                    </a:p>
                  </a:txBody>
                  <a:tcPr marL="68580" marR="68580" marT="34290" marB="34290"/>
                </a:tc>
                <a:extLst>
                  <a:ext uri="{0D108BD9-81ED-4DB2-BD59-A6C34878D82A}">
                    <a16:rowId xmlns:a16="http://schemas.microsoft.com/office/drawing/2014/main" val="433308556"/>
                  </a:ext>
                </a:extLst>
              </a:tr>
              <a:tr h="204835">
                <a:tc>
                  <a:txBody>
                    <a:bodyPr/>
                    <a:lstStyle/>
                    <a:p>
                      <a:r>
                        <a:rPr lang="en-US" sz="900" dirty="0"/>
                        <a:t>Frequency</a:t>
                      </a:r>
                    </a:p>
                  </a:txBody>
                  <a:tcPr marL="68580" marR="68580" marT="34290" marB="34290"/>
                </a:tc>
                <a:tc>
                  <a:txBody>
                    <a:bodyPr/>
                    <a:lstStyle/>
                    <a:p>
                      <a:r>
                        <a:rPr lang="en-US" sz="900" dirty="0"/>
                        <a:t>Seasonally</a:t>
                      </a:r>
                    </a:p>
                  </a:txBody>
                  <a:tcPr marL="68580" marR="68580" marT="34290" marB="34290"/>
                </a:tc>
                <a:extLst>
                  <a:ext uri="{0D108BD9-81ED-4DB2-BD59-A6C34878D82A}">
                    <a16:rowId xmlns:a16="http://schemas.microsoft.com/office/drawing/2014/main" val="3671673269"/>
                  </a:ext>
                </a:extLst>
              </a:tr>
              <a:tr h="286275">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Recreation department data</a:t>
                      </a:r>
                    </a:p>
                  </a:txBody>
                  <a:tcPr marL="68580" marR="68580" marT="34290" marB="34290"/>
                </a:tc>
                <a:extLst>
                  <a:ext uri="{0D108BD9-81ED-4DB2-BD59-A6C34878D82A}">
                    <a16:rowId xmlns:a16="http://schemas.microsoft.com/office/drawing/2014/main" val="3852879732"/>
                  </a:ext>
                </a:extLst>
              </a:tr>
              <a:tr h="356671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1009715">
                <a:tc>
                  <a:txBody>
                    <a:bodyPr/>
                    <a:lstStyle/>
                    <a:p>
                      <a:r>
                        <a:rPr lang="en-US" sz="900" dirty="0"/>
                        <a:t>Other/ comments</a:t>
                      </a:r>
                    </a:p>
                  </a:txBody>
                  <a:tcPr marL="68580" marR="68580" marT="34290" marB="34290"/>
                </a:tc>
                <a:tc>
                  <a:txBody>
                    <a:bodyPr/>
                    <a:lstStyle/>
                    <a:p>
                      <a:r>
                        <a:rPr lang="en-US" sz="900" dirty="0"/>
                        <a:t>Women’s softball teams are new as of Fall 2023. </a:t>
                      </a:r>
                    </a:p>
                  </a:txBody>
                  <a:tcPr marL="68580" marR="68580" marT="34290" marB="34290"/>
                </a:tc>
                <a:extLst>
                  <a:ext uri="{0D108BD9-81ED-4DB2-BD59-A6C34878D82A}">
                    <a16:rowId xmlns:a16="http://schemas.microsoft.com/office/drawing/2014/main" val="3996799485"/>
                  </a:ext>
                </a:extLst>
              </a:tr>
            </a:tbl>
          </a:graphicData>
        </a:graphic>
      </p:graphicFrame>
      <p:pic>
        <p:nvPicPr>
          <p:cNvPr id="3" name="Picture 2">
            <a:extLst>
              <a:ext uri="{FF2B5EF4-FFF2-40B4-BE49-F238E27FC236}">
                <a16:creationId xmlns:a16="http://schemas.microsoft.com/office/drawing/2014/main" id="{F5761A81-ACAE-41F0-8170-85D45E6FE738}"/>
              </a:ext>
            </a:extLst>
          </p:cNvPr>
          <p:cNvPicPr>
            <a:picLocks noChangeAspect="1"/>
          </p:cNvPicPr>
          <p:nvPr/>
        </p:nvPicPr>
        <p:blipFill>
          <a:blip r:embed="rId4"/>
          <a:stretch>
            <a:fillRect/>
          </a:stretch>
        </p:blipFill>
        <p:spPr>
          <a:xfrm>
            <a:off x="2548533" y="1835589"/>
            <a:ext cx="4438273" cy="3371380"/>
          </a:xfrm>
          <a:prstGeom prst="rect">
            <a:avLst/>
          </a:prstGeom>
        </p:spPr>
      </p:pic>
    </p:spTree>
    <p:extLst>
      <p:ext uri="{BB962C8B-B14F-4D97-AF65-F5344CB8AC3E}">
        <p14:creationId xmlns:p14="http://schemas.microsoft.com/office/powerpoint/2010/main" val="142028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9724579"/>
              </p:ext>
            </p:extLst>
          </p:nvPr>
        </p:nvGraphicFramePr>
        <p:xfrm>
          <a:off x="161863" y="114463"/>
          <a:ext cx="8854063" cy="6151903"/>
        </p:xfrm>
        <a:graphic>
          <a:graphicData uri="http://schemas.openxmlformats.org/drawingml/2006/table">
            <a:tbl>
              <a:tblPr firstRow="1" bandRow="1">
                <a:tableStyleId>{BDBED569-4797-4DF1-A0F4-6AAB3CD982D8}</a:tableStyleId>
              </a:tblPr>
              <a:tblGrid>
                <a:gridCol w="645339">
                  <a:extLst>
                    <a:ext uri="{9D8B030D-6E8A-4147-A177-3AD203B41FA5}">
                      <a16:colId xmlns:a16="http://schemas.microsoft.com/office/drawing/2014/main" val="1165968090"/>
                    </a:ext>
                  </a:extLst>
                </a:gridCol>
                <a:gridCol w="4036421">
                  <a:extLst>
                    <a:ext uri="{9D8B030D-6E8A-4147-A177-3AD203B41FA5}">
                      <a16:colId xmlns:a16="http://schemas.microsoft.com/office/drawing/2014/main" val="1456978279"/>
                    </a:ext>
                  </a:extLst>
                </a:gridCol>
                <a:gridCol w="4172303">
                  <a:extLst>
                    <a:ext uri="{9D8B030D-6E8A-4147-A177-3AD203B41FA5}">
                      <a16:colId xmlns:a16="http://schemas.microsoft.com/office/drawing/2014/main" val="179723549"/>
                    </a:ext>
                  </a:extLst>
                </a:gridCol>
              </a:tblGrid>
              <a:tr h="451160">
                <a:tc>
                  <a:txBody>
                    <a:bodyPr/>
                    <a:lstStyle/>
                    <a:p>
                      <a:r>
                        <a:rPr lang="en-US" sz="900" dirty="0"/>
                        <a:t>Dept.</a:t>
                      </a:r>
                    </a:p>
                  </a:txBody>
                  <a:tcPr marL="68580" marR="68580" marT="34290" marB="34290"/>
                </a:tc>
                <a:tc>
                  <a:txBody>
                    <a:bodyPr/>
                    <a:lstStyle/>
                    <a:p>
                      <a:r>
                        <a:rPr lang="en-US" sz="900" dirty="0"/>
                        <a:t>RECREATION</a:t>
                      </a:r>
                    </a:p>
                  </a:txBody>
                  <a:tcPr marL="68580" marR="68580" marT="34290" marB="34290"/>
                </a:tc>
                <a:tc>
                  <a:txBody>
                    <a:bodyPr/>
                    <a:lstStyle/>
                    <a:p>
                      <a:r>
                        <a:rPr lang="en-US" sz="900" dirty="0"/>
                        <a:t>RECREATION</a:t>
                      </a:r>
                    </a:p>
                  </a:txBody>
                  <a:tcPr marL="68580" marR="68580" marT="34290" marB="34290"/>
                </a:tc>
                <a:extLst>
                  <a:ext uri="{0D108BD9-81ED-4DB2-BD59-A6C34878D82A}">
                    <a16:rowId xmlns:a16="http://schemas.microsoft.com/office/drawing/2014/main" val="1501187898"/>
                  </a:ext>
                </a:extLst>
              </a:tr>
              <a:tr h="350635">
                <a:tc>
                  <a:txBody>
                    <a:bodyPr/>
                    <a:lstStyle/>
                    <a:p>
                      <a:r>
                        <a:rPr lang="en-US" sz="900" dirty="0"/>
                        <a:t>KPI Measure</a:t>
                      </a:r>
                    </a:p>
                  </a:txBody>
                  <a:tcPr marL="68580" marR="68580" marT="34290" marB="34290"/>
                </a:tc>
                <a:tc>
                  <a:txBody>
                    <a:bodyPr/>
                    <a:lstStyle/>
                    <a:p>
                      <a:r>
                        <a:rPr lang="en-US" sz="900" dirty="0"/>
                        <a:t>Ice</a:t>
                      </a:r>
                      <a:r>
                        <a:rPr lang="en-US" sz="900" baseline="0" dirty="0"/>
                        <a:t> capacity used at the Cube</a:t>
                      </a:r>
                      <a:endParaRPr lang="en-US" sz="900" dirty="0"/>
                    </a:p>
                  </a:txBody>
                  <a:tcPr marL="68580" marR="68580" marT="34290" marB="34290"/>
                </a:tc>
                <a:tc>
                  <a:txBody>
                    <a:bodyPr/>
                    <a:lstStyle/>
                    <a:p>
                      <a:r>
                        <a:rPr lang="en-US" sz="900" baseline="0" dirty="0"/>
                        <a:t>Ball field capacity used at the Diamonds</a:t>
                      </a:r>
                      <a:endParaRPr lang="en-US" sz="900" dirty="0"/>
                    </a:p>
                  </a:txBody>
                  <a:tcPr marL="68580" marR="68580" marT="34290" marB="34290"/>
                </a:tc>
                <a:extLst>
                  <a:ext uri="{0D108BD9-81ED-4DB2-BD59-A6C34878D82A}">
                    <a16:rowId xmlns:a16="http://schemas.microsoft.com/office/drawing/2014/main" val="3181496787"/>
                  </a:ext>
                </a:extLst>
              </a:tr>
              <a:tr h="368984">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the level of use of our facilities.</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the level of use of our facilities.</a:t>
                      </a:r>
                      <a:endParaRPr lang="en-US" sz="900" dirty="0"/>
                    </a:p>
                    <a:p>
                      <a:endParaRPr lang="en-US" sz="900" dirty="0"/>
                    </a:p>
                  </a:txBody>
                  <a:tcPr marL="68580" marR="68580" marT="34290" marB="34290"/>
                </a:tc>
                <a:extLst>
                  <a:ext uri="{0D108BD9-81ED-4DB2-BD59-A6C34878D82A}">
                    <a16:rowId xmlns:a16="http://schemas.microsoft.com/office/drawing/2014/main" val="433308556"/>
                  </a:ext>
                </a:extLst>
              </a:tr>
              <a:tr h="259949">
                <a:tc>
                  <a:txBody>
                    <a:bodyPr/>
                    <a:lstStyle/>
                    <a:p>
                      <a:r>
                        <a:rPr lang="en-US" sz="900" dirty="0"/>
                        <a:t>Frequency</a:t>
                      </a:r>
                    </a:p>
                  </a:txBody>
                  <a:tcPr marL="68580" marR="68580" marT="34290" marB="34290"/>
                </a:tc>
                <a:tc>
                  <a:txBody>
                    <a:bodyPr/>
                    <a:lstStyle/>
                    <a:p>
                      <a:r>
                        <a:rPr lang="en-US" sz="900" dirty="0"/>
                        <a:t>Seasonally</a:t>
                      </a:r>
                    </a:p>
                  </a:txBody>
                  <a:tcPr marL="68580" marR="68580" marT="34290" marB="34290"/>
                </a:tc>
                <a:tc>
                  <a:txBody>
                    <a:bodyPr/>
                    <a:lstStyle/>
                    <a:p>
                      <a:r>
                        <a:rPr lang="en-US" sz="900" dirty="0"/>
                        <a:t>Seasonally</a:t>
                      </a:r>
                    </a:p>
                  </a:txBody>
                  <a:tcPr marL="68580" marR="68580" marT="34290" marB="34290"/>
                </a:tc>
                <a:extLst>
                  <a:ext uri="{0D108BD9-81ED-4DB2-BD59-A6C34878D82A}">
                    <a16:rowId xmlns:a16="http://schemas.microsoft.com/office/drawing/2014/main" val="3671673269"/>
                  </a:ext>
                </a:extLst>
              </a:tr>
              <a:tr h="363303">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Recreation department</a:t>
                      </a:r>
                      <a:r>
                        <a:rPr lang="en-US" sz="900" baseline="0" dirty="0"/>
                        <a:t> data</a:t>
                      </a:r>
                      <a:endParaRPr lang="en-US" sz="900" dirty="0"/>
                    </a:p>
                  </a:txBody>
                  <a:tcPr marL="68580" marR="68580" marT="34290" marB="34290"/>
                </a:tc>
                <a:tc>
                  <a:txBody>
                    <a:bodyPr/>
                    <a:lstStyle/>
                    <a:p>
                      <a:r>
                        <a:rPr lang="en-US" sz="900" dirty="0"/>
                        <a:t>Recreation</a:t>
                      </a:r>
                      <a:r>
                        <a:rPr lang="en-US" sz="900" baseline="0" dirty="0"/>
                        <a:t> department data</a:t>
                      </a:r>
                      <a:endParaRPr lang="en-US" sz="900" dirty="0"/>
                    </a:p>
                  </a:txBody>
                  <a:tcPr marL="68580" marR="68580" marT="34290" marB="34290"/>
                </a:tc>
                <a:extLst>
                  <a:ext uri="{0D108BD9-81ED-4DB2-BD59-A6C34878D82A}">
                    <a16:rowId xmlns:a16="http://schemas.microsoft.com/office/drawing/2014/main" val="3852879732"/>
                  </a:ext>
                </a:extLst>
              </a:tr>
              <a:tr h="3192012">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05652">
                <a:tc>
                  <a:txBody>
                    <a:bodyPr/>
                    <a:lstStyle/>
                    <a:p>
                      <a:r>
                        <a:rPr lang="en-US" sz="900" dirty="0"/>
                        <a:t>Other/ comments</a:t>
                      </a:r>
                    </a:p>
                  </a:txBody>
                  <a:tcPr marL="68580" marR="68580" marT="34290" marB="34290"/>
                </a:tc>
                <a:tc>
                  <a:txBody>
                    <a:bodyPr/>
                    <a:lstStyle/>
                    <a:p>
                      <a:r>
                        <a:rPr lang="en-US" sz="900" baseline="0" dirty="0"/>
                        <a:t>Our target varies depending on the season. </a:t>
                      </a:r>
                    </a:p>
                    <a:p>
                      <a:endParaRPr lang="en-US" sz="900" dirty="0"/>
                    </a:p>
                    <a:p>
                      <a:r>
                        <a:rPr lang="en-US" sz="900" dirty="0"/>
                        <a:t>The floor</a:t>
                      </a:r>
                      <a:r>
                        <a:rPr lang="en-US" sz="900" baseline="0" dirty="0"/>
                        <a:t> is also used for dry floor events from April – August each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2021:  No events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2021:  Implemented a new scheduling software in mid 2021 and comparable usage data is not yet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2022: Using formula to show the use age of available hours of facility vs. 24 </a:t>
                      </a:r>
                      <a:r>
                        <a:rPr lang="en-US" sz="900" baseline="0" dirty="0" err="1"/>
                        <a:t>hr</a:t>
                      </a:r>
                      <a:r>
                        <a:rPr lang="en-US" sz="900" baseline="0" dirty="0"/>
                        <a:t> period.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Our target is 50% utilization. Fields 4 &amp; 5 not open for use in Q1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2020:  Activities lower due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19</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285107" y="6486633"/>
            <a:ext cx="1170533" cy="335309"/>
          </a:xfrm>
          <a:prstGeom prst="rect">
            <a:avLst/>
          </a:prstGeom>
        </p:spPr>
      </p:pic>
      <p:sp>
        <p:nvSpPr>
          <p:cNvPr id="10" name="Footer Placeholder 9"/>
          <p:cNvSpPr>
            <a:spLocks noGrp="1"/>
          </p:cNvSpPr>
          <p:nvPr>
            <p:ph type="ftr" sz="quarter" idx="11"/>
          </p:nvPr>
        </p:nvSpPr>
        <p:spPr>
          <a:xfrm>
            <a:off x="3077390" y="6452360"/>
            <a:ext cx="3380560" cy="365125"/>
          </a:xfrm>
        </p:spPr>
        <p:txBody>
          <a:bodyPr/>
          <a:lstStyle/>
          <a:p>
            <a:r>
              <a:rPr lang="en-US" sz="1000" dirty="0"/>
              <a:t>(Scroll or page up/down to see more departmental KPIs)</a:t>
            </a:r>
          </a:p>
        </p:txBody>
      </p:sp>
      <p:pic>
        <p:nvPicPr>
          <p:cNvPr id="4" name="Picture 3">
            <a:extLst>
              <a:ext uri="{FF2B5EF4-FFF2-40B4-BE49-F238E27FC236}">
                <a16:creationId xmlns:a16="http://schemas.microsoft.com/office/drawing/2014/main" id="{06B56508-E363-4266-80BE-5ED56A1C0853}"/>
              </a:ext>
            </a:extLst>
          </p:cNvPr>
          <p:cNvPicPr>
            <a:picLocks noChangeAspect="1"/>
          </p:cNvPicPr>
          <p:nvPr/>
        </p:nvPicPr>
        <p:blipFill>
          <a:blip r:embed="rId4"/>
          <a:stretch>
            <a:fillRect/>
          </a:stretch>
        </p:blipFill>
        <p:spPr>
          <a:xfrm>
            <a:off x="4936217" y="2215155"/>
            <a:ext cx="3981280" cy="2602398"/>
          </a:xfrm>
          <a:prstGeom prst="rect">
            <a:avLst/>
          </a:prstGeom>
        </p:spPr>
      </p:pic>
      <p:pic>
        <p:nvPicPr>
          <p:cNvPr id="5" name="Picture 4">
            <a:extLst>
              <a:ext uri="{FF2B5EF4-FFF2-40B4-BE49-F238E27FC236}">
                <a16:creationId xmlns:a16="http://schemas.microsoft.com/office/drawing/2014/main" id="{B67336F9-8669-49C0-A7CB-847EA72226EF}"/>
              </a:ext>
            </a:extLst>
          </p:cNvPr>
          <p:cNvPicPr>
            <a:picLocks noChangeAspect="1"/>
          </p:cNvPicPr>
          <p:nvPr/>
        </p:nvPicPr>
        <p:blipFill>
          <a:blip r:embed="rId5"/>
          <a:stretch>
            <a:fillRect/>
          </a:stretch>
        </p:blipFill>
        <p:spPr>
          <a:xfrm>
            <a:off x="1025237" y="2256638"/>
            <a:ext cx="3717238" cy="2560658"/>
          </a:xfrm>
          <a:prstGeom prst="rect">
            <a:avLst/>
          </a:prstGeom>
        </p:spPr>
      </p:pic>
    </p:spTree>
    <p:extLst>
      <p:ext uri="{BB962C8B-B14F-4D97-AF65-F5344CB8AC3E}">
        <p14:creationId xmlns:p14="http://schemas.microsoft.com/office/powerpoint/2010/main" val="168256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422"/>
            <a:ext cx="9144000" cy="715329"/>
          </a:xfrm>
          <a:solidFill>
            <a:schemeClr val="accent1">
              <a:lumMod val="75000"/>
            </a:schemeClr>
          </a:solidFill>
        </p:spPr>
        <p:txBody>
          <a:bodyPr vert="horz" lIns="91440" tIns="45720" rIns="91440" bIns="45720" rtlCol="0" anchor="b">
            <a:norm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Contents </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(click a link below)</a:t>
            </a:r>
          </a:p>
        </p:txBody>
      </p:sp>
      <p:sp>
        <p:nvSpPr>
          <p:cNvPr id="3" name="Content Placeholder 2"/>
          <p:cNvSpPr>
            <a:spLocks noGrp="1"/>
          </p:cNvSpPr>
          <p:nvPr>
            <p:ph idx="1"/>
          </p:nvPr>
        </p:nvSpPr>
        <p:spPr>
          <a:xfrm>
            <a:off x="689610" y="1314994"/>
            <a:ext cx="7886700" cy="5103223"/>
          </a:xfrm>
          <a:ln w="28575">
            <a:solidFill>
              <a:schemeClr val="accent1">
                <a:lumMod val="75000"/>
              </a:schemeClr>
            </a:solidFill>
          </a:ln>
        </p:spPr>
        <p:txBody>
          <a:bodyPr>
            <a:normAutofit fontScale="92500" lnSpcReduction="20000"/>
          </a:bodyPr>
          <a:lstStyle/>
          <a:p>
            <a:r>
              <a:rPr lang="en-US" dirty="0">
                <a:hlinkClick r:id="rId2" action="ppaction://hlinksldjump"/>
              </a:rPr>
              <a:t>KPI Dashboard – Overview</a:t>
            </a:r>
            <a:endParaRPr lang="en-US" dirty="0">
              <a:hlinkClick r:id="rId3" action="ppaction://hlinksldjump"/>
            </a:endParaRPr>
          </a:p>
          <a:p>
            <a:r>
              <a:rPr lang="en-US" dirty="0">
                <a:hlinkClick r:id="rId3" action="ppaction://hlinksldjump"/>
              </a:rPr>
              <a:t>2023 Journey – Strategic Plan Overview</a:t>
            </a:r>
            <a:endParaRPr lang="en-US" dirty="0"/>
          </a:p>
          <a:p>
            <a:r>
              <a:rPr lang="en-US" dirty="0"/>
              <a:t>KPIs by Department:</a:t>
            </a:r>
          </a:p>
          <a:p>
            <a:pPr lvl="1"/>
            <a:r>
              <a:rPr lang="en-US" dirty="0">
                <a:hlinkClick r:id="rId4" action="ppaction://hlinksldjump"/>
              </a:rPr>
              <a:t>Enterprise – City</a:t>
            </a:r>
            <a:endParaRPr lang="en-US" dirty="0"/>
          </a:p>
          <a:p>
            <a:pPr lvl="1"/>
            <a:r>
              <a:rPr lang="en-US" dirty="0">
                <a:hlinkClick r:id="rId5" action="ppaction://hlinksldjump"/>
              </a:rPr>
              <a:t>Police</a:t>
            </a:r>
            <a:endParaRPr lang="en-US" dirty="0"/>
          </a:p>
          <a:p>
            <a:pPr lvl="1"/>
            <a:r>
              <a:rPr lang="en-US" dirty="0">
                <a:hlinkClick r:id="rId6" action="ppaction://hlinksldjump"/>
              </a:rPr>
              <a:t>Fire</a:t>
            </a:r>
            <a:endParaRPr lang="en-US" dirty="0"/>
          </a:p>
          <a:p>
            <a:pPr lvl="1"/>
            <a:r>
              <a:rPr lang="en-US" dirty="0">
                <a:hlinkClick r:id="rId7" action="ppaction://hlinksldjump"/>
              </a:rPr>
              <a:t>Public Works</a:t>
            </a:r>
            <a:endParaRPr lang="en-US" dirty="0"/>
          </a:p>
          <a:p>
            <a:pPr lvl="1"/>
            <a:r>
              <a:rPr lang="en-US" dirty="0">
                <a:hlinkClick r:id="rId8" action="ppaction://hlinksldjump"/>
              </a:rPr>
              <a:t>Parks &amp; Recreation</a:t>
            </a:r>
            <a:endParaRPr lang="en-US" dirty="0"/>
          </a:p>
          <a:p>
            <a:pPr lvl="1"/>
            <a:r>
              <a:rPr lang="en-US" dirty="0">
                <a:hlinkClick r:id="rId9" action="ppaction://hlinksldjump"/>
              </a:rPr>
              <a:t>Zoning &amp; Zoning Enforcement</a:t>
            </a:r>
            <a:endParaRPr lang="en-US" dirty="0"/>
          </a:p>
          <a:p>
            <a:pPr lvl="1"/>
            <a:r>
              <a:rPr lang="en-US" dirty="0">
                <a:hlinkClick r:id="rId10" action="ppaction://hlinksldjump"/>
              </a:rPr>
              <a:t>Water</a:t>
            </a:r>
            <a:endParaRPr lang="en-US" dirty="0"/>
          </a:p>
          <a:p>
            <a:pPr lvl="1"/>
            <a:r>
              <a:rPr lang="en-US" dirty="0">
                <a:hlinkClick r:id="rId11" action="ppaction://hlinksldjump"/>
              </a:rPr>
              <a:t>Sewer</a:t>
            </a:r>
            <a:endParaRPr lang="en-US" dirty="0"/>
          </a:p>
          <a:p>
            <a:pPr lvl="1"/>
            <a:r>
              <a:rPr lang="en-US" dirty="0">
                <a:hlinkClick r:id="rId12" action="ppaction://hlinksldjump"/>
              </a:rPr>
              <a:t>Airport</a:t>
            </a:r>
            <a:endParaRPr lang="en-US" dirty="0"/>
          </a:p>
          <a:p>
            <a:pPr lvl="1"/>
            <a:r>
              <a:rPr lang="en-US" dirty="0">
                <a:hlinkClick r:id="rId13" action="ppaction://hlinksldjump"/>
              </a:rPr>
              <a:t>Engineering</a:t>
            </a:r>
            <a:endParaRPr lang="en-US" dirty="0"/>
          </a:p>
          <a:p>
            <a:pPr lvl="1"/>
            <a:r>
              <a:rPr lang="en-US" dirty="0">
                <a:hlinkClick r:id="rId14" action="ppaction://hlinksldjump"/>
              </a:rPr>
              <a:t>Income Tax</a:t>
            </a:r>
            <a:endParaRPr lang="en-US" dirty="0"/>
          </a:p>
          <a:p>
            <a:pPr lvl="1"/>
            <a:r>
              <a:rPr lang="en-US" dirty="0">
                <a:hlinkClick r:id="rId15" action="ppaction://hlinksldjump"/>
              </a:rPr>
              <a:t>Computer Services</a:t>
            </a:r>
            <a:endParaRPr lang="en-US" dirty="0"/>
          </a:p>
        </p:txBody>
      </p:sp>
      <p:sp>
        <p:nvSpPr>
          <p:cNvPr id="4" name="Slide Number Placeholder 3"/>
          <p:cNvSpPr>
            <a:spLocks noGrp="1"/>
          </p:cNvSpPr>
          <p:nvPr>
            <p:ph type="sldNum" sz="quarter" idx="12"/>
          </p:nvPr>
        </p:nvSpPr>
        <p:spPr/>
        <p:txBody>
          <a:bodyPr/>
          <a:lstStyle/>
          <a:p>
            <a:fld id="{771EC4ED-66E9-4EBB-A4C4-4385FC697A2C}" type="slidenum">
              <a:rPr lang="en-US" smtClean="0"/>
              <a:t>2</a:t>
            </a:fld>
            <a:endParaRPr lang="en-US"/>
          </a:p>
        </p:txBody>
      </p:sp>
    </p:spTree>
    <p:extLst>
      <p:ext uri="{BB962C8B-B14F-4D97-AF65-F5344CB8AC3E}">
        <p14:creationId xmlns:p14="http://schemas.microsoft.com/office/powerpoint/2010/main" val="723745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6426367"/>
              </p:ext>
            </p:extLst>
          </p:nvPr>
        </p:nvGraphicFramePr>
        <p:xfrm>
          <a:off x="166256" y="299259"/>
          <a:ext cx="8692518" cy="5873202"/>
        </p:xfrm>
        <a:graphic>
          <a:graphicData uri="http://schemas.openxmlformats.org/drawingml/2006/table">
            <a:tbl>
              <a:tblPr firstRow="1" bandRow="1">
                <a:tableStyleId>{BDBED569-4797-4DF1-A0F4-6AAB3CD982D8}</a:tableStyleId>
              </a:tblPr>
              <a:tblGrid>
                <a:gridCol w="1025899">
                  <a:extLst>
                    <a:ext uri="{9D8B030D-6E8A-4147-A177-3AD203B41FA5}">
                      <a16:colId xmlns:a16="http://schemas.microsoft.com/office/drawing/2014/main" val="1165968090"/>
                    </a:ext>
                  </a:extLst>
                </a:gridCol>
                <a:gridCol w="7666619">
                  <a:extLst>
                    <a:ext uri="{9D8B030D-6E8A-4147-A177-3AD203B41FA5}">
                      <a16:colId xmlns:a16="http://schemas.microsoft.com/office/drawing/2014/main" val="1456978279"/>
                    </a:ext>
                  </a:extLst>
                </a:gridCol>
              </a:tblGrid>
              <a:tr h="296082">
                <a:tc>
                  <a:txBody>
                    <a:bodyPr/>
                    <a:lstStyle/>
                    <a:p>
                      <a:r>
                        <a:rPr lang="en-US" sz="700" dirty="0"/>
                        <a:t>Dept.</a:t>
                      </a:r>
                    </a:p>
                  </a:txBody>
                  <a:tcPr marL="51435" marR="51435" marT="25718" marB="25718"/>
                </a:tc>
                <a:tc>
                  <a:txBody>
                    <a:bodyPr/>
                    <a:lstStyle/>
                    <a:p>
                      <a:r>
                        <a:rPr lang="en-US" sz="700" dirty="0"/>
                        <a:t>ZONING</a:t>
                      </a:r>
                    </a:p>
                  </a:txBody>
                  <a:tcPr marL="51435" marR="51435" marT="25718" marB="25718"/>
                </a:tc>
                <a:extLst>
                  <a:ext uri="{0D108BD9-81ED-4DB2-BD59-A6C34878D82A}">
                    <a16:rowId xmlns:a16="http://schemas.microsoft.com/office/drawing/2014/main" val="1501187898"/>
                  </a:ext>
                </a:extLst>
              </a:tr>
              <a:tr h="365963">
                <a:tc>
                  <a:txBody>
                    <a:bodyPr/>
                    <a:lstStyle/>
                    <a:p>
                      <a:r>
                        <a:rPr lang="en-US" sz="900" dirty="0"/>
                        <a:t>KPI Measure</a:t>
                      </a:r>
                    </a:p>
                  </a:txBody>
                  <a:tcPr marL="51435" marR="51435" marT="25718" marB="25718"/>
                </a:tc>
                <a:tc>
                  <a:txBody>
                    <a:bodyPr/>
                    <a:lstStyle/>
                    <a:p>
                      <a:r>
                        <a:rPr lang="en-US" sz="900" dirty="0"/>
                        <a:t>Permit</a:t>
                      </a:r>
                      <a:r>
                        <a:rPr lang="en-US" sz="900" baseline="0" dirty="0"/>
                        <a:t> activity – Number of permits issued, closed, or submitted to the Board of Zoning Appeals (BZA) each month.</a:t>
                      </a:r>
                      <a:endParaRPr lang="en-US" sz="900" dirty="0"/>
                    </a:p>
                  </a:txBody>
                  <a:tcPr marL="51435" marR="51435" marT="25718" marB="25718"/>
                </a:tc>
                <a:extLst>
                  <a:ext uri="{0D108BD9-81ED-4DB2-BD59-A6C34878D82A}">
                    <a16:rowId xmlns:a16="http://schemas.microsoft.com/office/drawing/2014/main" val="3181496787"/>
                  </a:ext>
                </a:extLst>
              </a:tr>
              <a:tr h="365963">
                <a:tc>
                  <a:txBody>
                    <a:bodyPr/>
                    <a:lstStyle/>
                    <a:p>
                      <a:r>
                        <a:rPr lang="en-US" sz="900" dirty="0"/>
                        <a:t>Rationale/ Definition</a:t>
                      </a:r>
                    </a:p>
                  </a:txBody>
                  <a:tcPr marL="51435" marR="51435" marT="25718" marB="25718"/>
                </a:tc>
                <a:tc>
                  <a:txBody>
                    <a:bodyPr/>
                    <a:lstStyle/>
                    <a:p>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level of permit activity in the Zoning area.</a:t>
                      </a:r>
                      <a:endParaRPr lang="en-US" sz="900" dirty="0"/>
                    </a:p>
                  </a:txBody>
                  <a:tcPr marL="51435" marR="51435" marT="25718" marB="25718"/>
                </a:tc>
                <a:extLst>
                  <a:ext uri="{0D108BD9-81ED-4DB2-BD59-A6C34878D82A}">
                    <a16:rowId xmlns:a16="http://schemas.microsoft.com/office/drawing/2014/main" val="433308556"/>
                  </a:ext>
                </a:extLst>
              </a:tr>
              <a:tr h="217962">
                <a:tc>
                  <a:txBody>
                    <a:bodyPr/>
                    <a:lstStyle/>
                    <a:p>
                      <a:r>
                        <a:rPr lang="en-US" sz="900" dirty="0"/>
                        <a:t>Frequency</a:t>
                      </a:r>
                    </a:p>
                  </a:txBody>
                  <a:tcPr marL="51435" marR="51435" marT="25718" marB="25718"/>
                </a:tc>
                <a:tc>
                  <a:txBody>
                    <a:bodyPr/>
                    <a:lstStyle/>
                    <a:p>
                      <a:r>
                        <a:rPr lang="en-US" sz="900" dirty="0"/>
                        <a:t>Monthly</a:t>
                      </a:r>
                    </a:p>
                  </a:txBody>
                  <a:tcPr marL="51435" marR="51435" marT="25718" marB="25718"/>
                </a:tc>
                <a:extLst>
                  <a:ext uri="{0D108BD9-81ED-4DB2-BD59-A6C34878D82A}">
                    <a16:rowId xmlns:a16="http://schemas.microsoft.com/office/drawing/2014/main" val="3671673269"/>
                  </a:ext>
                </a:extLst>
              </a:tr>
              <a:tr h="365963">
                <a:tc>
                  <a:txBody>
                    <a:bodyPr/>
                    <a:lstStyle/>
                    <a:p>
                      <a:r>
                        <a:rPr lang="en-US" sz="900" dirty="0"/>
                        <a:t>Data</a:t>
                      </a:r>
                      <a:r>
                        <a:rPr lang="en-US" sz="900" baseline="0" dirty="0"/>
                        <a:t> Source</a:t>
                      </a:r>
                      <a:endParaRPr lang="en-US" sz="900" dirty="0"/>
                    </a:p>
                  </a:txBody>
                  <a:tcPr marL="51435" marR="51435" marT="25718" marB="25718"/>
                </a:tc>
                <a:tc>
                  <a:txBody>
                    <a:bodyPr/>
                    <a:lstStyle/>
                    <a:p>
                      <a:r>
                        <a:rPr lang="en-US" sz="900" dirty="0"/>
                        <a:t>Zoning department</a:t>
                      </a:r>
                      <a:r>
                        <a:rPr lang="en-US" sz="900" baseline="0" dirty="0"/>
                        <a:t> data</a:t>
                      </a:r>
                      <a:endParaRPr lang="en-US" sz="900" dirty="0"/>
                    </a:p>
                  </a:txBody>
                  <a:tcPr marL="51435" marR="51435" marT="25718" marB="25718"/>
                </a:tc>
                <a:extLst>
                  <a:ext uri="{0D108BD9-81ED-4DB2-BD59-A6C34878D82A}">
                    <a16:rowId xmlns:a16="http://schemas.microsoft.com/office/drawing/2014/main" val="3852879732"/>
                  </a:ext>
                </a:extLst>
              </a:tr>
              <a:tr h="3278947">
                <a:tc>
                  <a:txBody>
                    <a:bodyPr/>
                    <a:lstStyle/>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900" dirty="0"/>
                        <a:t>Graph</a:t>
                      </a:r>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346201444"/>
                  </a:ext>
                </a:extLst>
              </a:tr>
              <a:tr h="982322">
                <a:tc>
                  <a:txBody>
                    <a:bodyPr/>
                    <a:lstStyle/>
                    <a:p>
                      <a:r>
                        <a:rPr lang="en-US" sz="900" dirty="0"/>
                        <a:t>Other/ comments</a:t>
                      </a:r>
                    </a:p>
                  </a:txBody>
                  <a:tcPr marL="51435" marR="51435" marT="25718" marB="25718"/>
                </a:tc>
                <a:tc>
                  <a:txBody>
                    <a:bodyPr/>
                    <a:lstStyle/>
                    <a:p>
                      <a:r>
                        <a:rPr lang="en-US" sz="900" b="0" i="0" kern="1200" dirty="0">
                          <a:solidFill>
                            <a:schemeClr val="tx1"/>
                          </a:solidFill>
                          <a:effectLst/>
                          <a:latin typeface="+mn-lt"/>
                          <a:ea typeface="+mn-ea"/>
                          <a:cs typeface="+mn-cs"/>
                        </a:rPr>
                        <a:t>The Zoning Office handles all permits related to a change of use, new construction and floodplain management. Many types of construction require a permit including, but not limited to:</a:t>
                      </a:r>
                      <a:r>
                        <a:rPr lang="en-US" sz="900" b="0" i="0" kern="1200" baseline="0" dirty="0">
                          <a:solidFill>
                            <a:schemeClr val="tx1"/>
                          </a:solidFill>
                          <a:effectLst/>
                          <a:latin typeface="+mn-lt"/>
                          <a:ea typeface="+mn-ea"/>
                          <a:cs typeface="+mn-cs"/>
                        </a:rPr>
                        <a:t> </a:t>
                      </a:r>
                      <a:r>
                        <a:rPr lang="en-US" sz="900" b="0" i="0" kern="1200" dirty="0">
                          <a:solidFill>
                            <a:schemeClr val="tx1"/>
                          </a:solidFill>
                          <a:effectLst/>
                          <a:latin typeface="+mn-lt"/>
                          <a:ea typeface="+mn-ea"/>
                          <a:cs typeface="+mn-cs"/>
                        </a:rPr>
                        <a:t> fences, sheds, decks, signs, dwellings and grading.   If</a:t>
                      </a:r>
                      <a:r>
                        <a:rPr lang="en-US" sz="900" b="0" i="0" kern="1200" baseline="0" dirty="0">
                          <a:solidFill>
                            <a:schemeClr val="tx1"/>
                          </a:solidFill>
                          <a:effectLst/>
                          <a:latin typeface="+mn-lt"/>
                          <a:ea typeface="+mn-ea"/>
                          <a:cs typeface="+mn-cs"/>
                        </a:rPr>
                        <a:t> a permit does not comply with the zoning code, it may be taken to the BZA for disposition.  </a:t>
                      </a:r>
                    </a:p>
                    <a:p>
                      <a:endParaRPr lang="en-US" sz="900" b="0" i="0" kern="1200" baseline="0" dirty="0">
                        <a:solidFill>
                          <a:schemeClr val="tx1"/>
                        </a:solidFill>
                        <a:effectLst/>
                        <a:latin typeface="+mn-lt"/>
                        <a:ea typeface="+mn-ea"/>
                        <a:cs typeface="+mn-cs"/>
                      </a:endParaRPr>
                    </a:p>
                  </a:txBody>
                  <a:tcPr marL="51435" marR="51435" marT="25718" marB="25718"/>
                </a:tc>
                <a:extLst>
                  <a:ext uri="{0D108BD9-81ED-4DB2-BD59-A6C34878D82A}">
                    <a16:rowId xmlns:a16="http://schemas.microsoft.com/office/drawing/2014/main" val="3996799485"/>
                  </a:ext>
                </a:extLst>
              </a:tr>
            </a:tbl>
          </a:graphicData>
        </a:graphic>
      </p:graphicFrame>
      <p:pic>
        <p:nvPicPr>
          <p:cNvPr id="3" name="Picture 2">
            <a:hlinkClick r:id="rId2" action="ppaction://hlinksldjump"/>
          </p:cNvPr>
          <p:cNvPicPr>
            <a:picLocks noChangeAspect="1"/>
          </p:cNvPicPr>
          <p:nvPr/>
        </p:nvPicPr>
        <p:blipFill>
          <a:blip r:embed="rId3"/>
          <a:stretch>
            <a:fillRect/>
          </a:stretch>
        </p:blipFill>
        <p:spPr>
          <a:xfrm>
            <a:off x="312508" y="6344919"/>
            <a:ext cx="1170533" cy="335309"/>
          </a:xfrm>
          <a:prstGeom prst="rect">
            <a:avLst/>
          </a:prstGeom>
        </p:spPr>
      </p:pic>
      <p:sp>
        <p:nvSpPr>
          <p:cNvPr id="7" name="Footer Placeholder 9"/>
          <p:cNvSpPr>
            <a:spLocks noGrp="1"/>
          </p:cNvSpPr>
          <p:nvPr>
            <p:ph type="ftr" sz="quarter" idx="11"/>
          </p:nvPr>
        </p:nvSpPr>
        <p:spPr>
          <a:xfrm>
            <a:off x="3077390" y="6452360"/>
            <a:ext cx="3380560" cy="365125"/>
          </a:xfrm>
        </p:spPr>
        <p:txBody>
          <a:bodyPr/>
          <a:lstStyle/>
          <a:p>
            <a:r>
              <a:rPr lang="en-US" sz="1000" dirty="0"/>
              <a:t>(Scroll or page up/down to see more departmental KPIs)</a:t>
            </a:r>
          </a:p>
        </p:txBody>
      </p:sp>
      <p:sp>
        <p:nvSpPr>
          <p:cNvPr id="5" name="Slide Number Placeholder 4"/>
          <p:cNvSpPr>
            <a:spLocks noGrp="1"/>
          </p:cNvSpPr>
          <p:nvPr>
            <p:ph type="sldNum" sz="quarter" idx="12"/>
          </p:nvPr>
        </p:nvSpPr>
        <p:spPr/>
        <p:txBody>
          <a:bodyPr/>
          <a:lstStyle/>
          <a:p>
            <a:fld id="{771EC4ED-66E9-4EBB-A4C4-4385FC697A2C}" type="slidenum">
              <a:rPr lang="en-US" smtClean="0"/>
              <a:t>20</a:t>
            </a:fld>
            <a:endParaRPr lang="en-US"/>
          </a:p>
        </p:txBody>
      </p:sp>
      <p:pic>
        <p:nvPicPr>
          <p:cNvPr id="6" name="Picture 5">
            <a:extLst>
              <a:ext uri="{FF2B5EF4-FFF2-40B4-BE49-F238E27FC236}">
                <a16:creationId xmlns:a16="http://schemas.microsoft.com/office/drawing/2014/main" id="{5CB8677F-47BC-4B34-9479-43CFB7F38EFE}"/>
              </a:ext>
            </a:extLst>
          </p:cNvPr>
          <p:cNvPicPr>
            <a:picLocks noChangeAspect="1"/>
          </p:cNvPicPr>
          <p:nvPr/>
        </p:nvPicPr>
        <p:blipFill>
          <a:blip r:embed="rId4"/>
          <a:stretch>
            <a:fillRect/>
          </a:stretch>
        </p:blipFill>
        <p:spPr>
          <a:xfrm>
            <a:off x="5479088" y="2046914"/>
            <a:ext cx="2676765" cy="3050267"/>
          </a:xfrm>
          <a:prstGeom prst="rect">
            <a:avLst/>
          </a:prstGeom>
        </p:spPr>
      </p:pic>
      <p:pic>
        <p:nvPicPr>
          <p:cNvPr id="8" name="Picture 7">
            <a:extLst>
              <a:ext uri="{FF2B5EF4-FFF2-40B4-BE49-F238E27FC236}">
                <a16:creationId xmlns:a16="http://schemas.microsoft.com/office/drawing/2014/main" id="{7B419C4E-E2F7-4420-9F35-70F9C1EC95BC}"/>
              </a:ext>
            </a:extLst>
          </p:cNvPr>
          <p:cNvPicPr>
            <a:picLocks noChangeAspect="1"/>
          </p:cNvPicPr>
          <p:nvPr/>
        </p:nvPicPr>
        <p:blipFill>
          <a:blip r:embed="rId5"/>
          <a:stretch>
            <a:fillRect/>
          </a:stretch>
        </p:blipFill>
        <p:spPr>
          <a:xfrm>
            <a:off x="1613550" y="2013358"/>
            <a:ext cx="3298849" cy="3063216"/>
          </a:xfrm>
          <a:prstGeom prst="rect">
            <a:avLst/>
          </a:prstGeom>
        </p:spPr>
      </p:pic>
    </p:spTree>
    <p:extLst>
      <p:ext uri="{BB962C8B-B14F-4D97-AF65-F5344CB8AC3E}">
        <p14:creationId xmlns:p14="http://schemas.microsoft.com/office/powerpoint/2010/main" val="327742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7558271"/>
              </p:ext>
            </p:extLst>
          </p:nvPr>
        </p:nvGraphicFramePr>
        <p:xfrm>
          <a:off x="166256" y="299259"/>
          <a:ext cx="8625406" cy="5873202"/>
        </p:xfrm>
        <a:graphic>
          <a:graphicData uri="http://schemas.openxmlformats.org/drawingml/2006/table">
            <a:tbl>
              <a:tblPr firstRow="1" bandRow="1">
                <a:tableStyleId>{BDBED569-4797-4DF1-A0F4-6AAB3CD982D8}</a:tableStyleId>
              </a:tblPr>
              <a:tblGrid>
                <a:gridCol w="1380745">
                  <a:extLst>
                    <a:ext uri="{9D8B030D-6E8A-4147-A177-3AD203B41FA5}">
                      <a16:colId xmlns:a16="http://schemas.microsoft.com/office/drawing/2014/main" val="1165968090"/>
                    </a:ext>
                  </a:extLst>
                </a:gridCol>
                <a:gridCol w="7244661">
                  <a:extLst>
                    <a:ext uri="{9D8B030D-6E8A-4147-A177-3AD203B41FA5}">
                      <a16:colId xmlns:a16="http://schemas.microsoft.com/office/drawing/2014/main" val="179723549"/>
                    </a:ext>
                  </a:extLst>
                </a:gridCol>
              </a:tblGrid>
              <a:tr h="296082">
                <a:tc>
                  <a:txBody>
                    <a:bodyPr/>
                    <a:lstStyle/>
                    <a:p>
                      <a:r>
                        <a:rPr lang="en-US" sz="700" dirty="0"/>
                        <a:t>Dept.</a:t>
                      </a:r>
                    </a:p>
                  </a:txBody>
                  <a:tcPr marL="51435" marR="51435" marT="25718" marB="25718"/>
                </a:tc>
                <a:tc>
                  <a:txBody>
                    <a:bodyPr/>
                    <a:lstStyle/>
                    <a:p>
                      <a:r>
                        <a:rPr lang="en-US" sz="700" dirty="0"/>
                        <a:t>ZONING</a:t>
                      </a:r>
                    </a:p>
                  </a:txBody>
                  <a:tcPr marL="51435" marR="51435" marT="25718" marB="25718"/>
                </a:tc>
                <a:extLst>
                  <a:ext uri="{0D108BD9-81ED-4DB2-BD59-A6C34878D82A}">
                    <a16:rowId xmlns:a16="http://schemas.microsoft.com/office/drawing/2014/main" val="1501187898"/>
                  </a:ext>
                </a:extLst>
              </a:tr>
              <a:tr h="365963">
                <a:tc>
                  <a:txBody>
                    <a:bodyPr/>
                    <a:lstStyle/>
                    <a:p>
                      <a:r>
                        <a:rPr lang="en-US" sz="900" dirty="0"/>
                        <a:t>KPI Measure</a:t>
                      </a:r>
                    </a:p>
                  </a:txBody>
                  <a:tcPr marL="51435" marR="51435" marT="25718" marB="25718"/>
                </a:tc>
                <a:tc>
                  <a:txBody>
                    <a:bodyPr/>
                    <a:lstStyle/>
                    <a:p>
                      <a:r>
                        <a:rPr lang="en-US" sz="900" baseline="0" dirty="0"/>
                        <a:t>Permit violations – incidents discovered without a permit.</a:t>
                      </a:r>
                      <a:endParaRPr lang="en-US" sz="900" dirty="0"/>
                    </a:p>
                  </a:txBody>
                  <a:tcPr marL="51435" marR="51435" marT="25718" marB="25718"/>
                </a:tc>
                <a:extLst>
                  <a:ext uri="{0D108BD9-81ED-4DB2-BD59-A6C34878D82A}">
                    <a16:rowId xmlns:a16="http://schemas.microsoft.com/office/drawing/2014/main" val="3181496787"/>
                  </a:ext>
                </a:extLst>
              </a:tr>
              <a:tr h="365963">
                <a:tc>
                  <a:txBody>
                    <a:bodyPr/>
                    <a:lstStyle/>
                    <a:p>
                      <a:r>
                        <a:rPr lang="en-US" sz="900" dirty="0"/>
                        <a:t>Rationale/ Definition</a:t>
                      </a:r>
                    </a:p>
                  </a:txBody>
                  <a:tcPr marL="51435" marR="51435" marT="25718" marB="25718"/>
                </a:tc>
                <a:tc>
                  <a:txBody>
                    <a:bodyPr/>
                    <a:lstStyle/>
                    <a:p>
                      <a:r>
                        <a:rPr lang="en-US" sz="900" kern="1200" dirty="0">
                          <a:effectLst/>
                        </a:rPr>
                        <a:t>To monitor</a:t>
                      </a:r>
                      <a:r>
                        <a:rPr lang="en-US" sz="900" kern="1200" baseline="0" dirty="0">
                          <a:effectLst/>
                        </a:rPr>
                        <a:t> permit violations and how they are addressed.</a:t>
                      </a:r>
                      <a:endParaRPr lang="en-US" sz="900" dirty="0"/>
                    </a:p>
                  </a:txBody>
                  <a:tcPr marL="51435" marR="51435" marT="25718" marB="25718"/>
                </a:tc>
                <a:extLst>
                  <a:ext uri="{0D108BD9-81ED-4DB2-BD59-A6C34878D82A}">
                    <a16:rowId xmlns:a16="http://schemas.microsoft.com/office/drawing/2014/main" val="433308556"/>
                  </a:ext>
                </a:extLst>
              </a:tr>
              <a:tr h="217962">
                <a:tc>
                  <a:txBody>
                    <a:bodyPr/>
                    <a:lstStyle/>
                    <a:p>
                      <a:r>
                        <a:rPr lang="en-US" sz="900" dirty="0"/>
                        <a:t>Frequency</a:t>
                      </a:r>
                    </a:p>
                  </a:txBody>
                  <a:tcPr marL="51435" marR="51435" marT="25718" marB="25718"/>
                </a:tc>
                <a:tc>
                  <a:txBody>
                    <a:bodyPr/>
                    <a:lstStyle/>
                    <a:p>
                      <a:r>
                        <a:rPr lang="en-US" sz="900" dirty="0"/>
                        <a:t>Monthly</a:t>
                      </a:r>
                    </a:p>
                  </a:txBody>
                  <a:tcPr marL="51435" marR="51435" marT="25718" marB="25718"/>
                </a:tc>
                <a:extLst>
                  <a:ext uri="{0D108BD9-81ED-4DB2-BD59-A6C34878D82A}">
                    <a16:rowId xmlns:a16="http://schemas.microsoft.com/office/drawing/2014/main" val="3671673269"/>
                  </a:ext>
                </a:extLst>
              </a:tr>
              <a:tr h="365963">
                <a:tc>
                  <a:txBody>
                    <a:bodyPr/>
                    <a:lstStyle/>
                    <a:p>
                      <a:r>
                        <a:rPr lang="en-US" sz="900" dirty="0"/>
                        <a:t>Data</a:t>
                      </a:r>
                      <a:r>
                        <a:rPr lang="en-US" sz="900" baseline="0" dirty="0"/>
                        <a:t> Source</a:t>
                      </a:r>
                      <a:endParaRPr lang="en-US" sz="900" dirty="0"/>
                    </a:p>
                  </a:txBody>
                  <a:tcPr marL="51435" marR="51435" marT="25718" marB="25718"/>
                </a:tc>
                <a:tc>
                  <a:txBody>
                    <a:bodyPr/>
                    <a:lstStyle/>
                    <a:p>
                      <a:r>
                        <a:rPr lang="en-US" sz="900" baseline="0" dirty="0"/>
                        <a:t>Zoning department data</a:t>
                      </a:r>
                      <a:endParaRPr lang="en-US" sz="900" dirty="0"/>
                    </a:p>
                  </a:txBody>
                  <a:tcPr marL="51435" marR="51435" marT="25718" marB="25718"/>
                </a:tc>
                <a:extLst>
                  <a:ext uri="{0D108BD9-81ED-4DB2-BD59-A6C34878D82A}">
                    <a16:rowId xmlns:a16="http://schemas.microsoft.com/office/drawing/2014/main" val="3852879732"/>
                  </a:ext>
                </a:extLst>
              </a:tr>
              <a:tr h="3278947">
                <a:tc>
                  <a:txBody>
                    <a:bodyPr/>
                    <a:lstStyle/>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900" dirty="0"/>
                        <a:t>Graph</a:t>
                      </a:r>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346201444"/>
                  </a:ext>
                </a:extLst>
              </a:tr>
              <a:tr h="982322">
                <a:tc>
                  <a:txBody>
                    <a:bodyPr/>
                    <a:lstStyle/>
                    <a:p>
                      <a:r>
                        <a:rPr lang="en-US" sz="900" dirty="0"/>
                        <a:t>Other/ comments</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Zoning strives</a:t>
                      </a:r>
                      <a:r>
                        <a:rPr lang="en-US" sz="900" baseline="0" dirty="0"/>
                        <a:t> to resolve violations by working on a solution so that a variance is not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marL="51435" marR="51435" marT="25718" marB="25718"/>
                </a:tc>
                <a:extLst>
                  <a:ext uri="{0D108BD9-81ED-4DB2-BD59-A6C34878D82A}">
                    <a16:rowId xmlns:a16="http://schemas.microsoft.com/office/drawing/2014/main" val="3996799485"/>
                  </a:ext>
                </a:extLst>
              </a:tr>
            </a:tbl>
          </a:graphicData>
        </a:graphic>
      </p:graphicFrame>
      <p:pic>
        <p:nvPicPr>
          <p:cNvPr id="3" name="Picture 2">
            <a:hlinkClick r:id="rId2" action="ppaction://hlinksldjump"/>
          </p:cNvPr>
          <p:cNvPicPr>
            <a:picLocks noChangeAspect="1"/>
          </p:cNvPicPr>
          <p:nvPr/>
        </p:nvPicPr>
        <p:blipFill>
          <a:blip r:embed="rId3"/>
          <a:stretch>
            <a:fillRect/>
          </a:stretch>
        </p:blipFill>
        <p:spPr>
          <a:xfrm>
            <a:off x="312508" y="6344919"/>
            <a:ext cx="1170533" cy="335309"/>
          </a:xfrm>
          <a:prstGeom prst="rect">
            <a:avLst/>
          </a:prstGeom>
        </p:spPr>
      </p:pic>
      <p:sp>
        <p:nvSpPr>
          <p:cNvPr id="7" name="Footer Placeholder 9"/>
          <p:cNvSpPr>
            <a:spLocks noGrp="1"/>
          </p:cNvSpPr>
          <p:nvPr>
            <p:ph type="ftr" sz="quarter" idx="11"/>
          </p:nvPr>
        </p:nvSpPr>
        <p:spPr>
          <a:xfrm>
            <a:off x="3077390" y="6452360"/>
            <a:ext cx="3380560" cy="365125"/>
          </a:xfrm>
        </p:spPr>
        <p:txBody>
          <a:bodyPr/>
          <a:lstStyle/>
          <a:p>
            <a:r>
              <a:rPr lang="en-US" sz="1000" dirty="0"/>
              <a:t>(Scroll or page up/down to see more departmental KPIs)</a:t>
            </a:r>
          </a:p>
        </p:txBody>
      </p:sp>
      <p:sp>
        <p:nvSpPr>
          <p:cNvPr id="5" name="Slide Number Placeholder 4"/>
          <p:cNvSpPr>
            <a:spLocks noGrp="1"/>
          </p:cNvSpPr>
          <p:nvPr>
            <p:ph type="sldNum" sz="quarter" idx="12"/>
          </p:nvPr>
        </p:nvSpPr>
        <p:spPr/>
        <p:txBody>
          <a:bodyPr/>
          <a:lstStyle/>
          <a:p>
            <a:fld id="{771EC4ED-66E9-4EBB-A4C4-4385FC697A2C}" type="slidenum">
              <a:rPr lang="en-US" smtClean="0"/>
              <a:t>21</a:t>
            </a:fld>
            <a:endParaRPr lang="en-US"/>
          </a:p>
        </p:txBody>
      </p:sp>
      <p:pic>
        <p:nvPicPr>
          <p:cNvPr id="4" name="Picture 3">
            <a:extLst>
              <a:ext uri="{FF2B5EF4-FFF2-40B4-BE49-F238E27FC236}">
                <a16:creationId xmlns:a16="http://schemas.microsoft.com/office/drawing/2014/main" id="{5357E870-AAB4-45BD-863C-0998B45E5B03}"/>
              </a:ext>
            </a:extLst>
          </p:cNvPr>
          <p:cNvPicPr>
            <a:picLocks noChangeAspect="1"/>
          </p:cNvPicPr>
          <p:nvPr/>
        </p:nvPicPr>
        <p:blipFill>
          <a:blip r:embed="rId4"/>
          <a:stretch>
            <a:fillRect/>
          </a:stretch>
        </p:blipFill>
        <p:spPr>
          <a:xfrm>
            <a:off x="2825696" y="1971412"/>
            <a:ext cx="4211902" cy="3093749"/>
          </a:xfrm>
          <a:prstGeom prst="rect">
            <a:avLst/>
          </a:prstGeom>
        </p:spPr>
      </p:pic>
    </p:spTree>
    <p:extLst>
      <p:ext uri="{BB962C8B-B14F-4D97-AF65-F5344CB8AC3E}">
        <p14:creationId xmlns:p14="http://schemas.microsoft.com/office/powerpoint/2010/main" val="348843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4059700"/>
              </p:ext>
            </p:extLst>
          </p:nvPr>
        </p:nvGraphicFramePr>
        <p:xfrm>
          <a:off x="133005" y="149628"/>
          <a:ext cx="8911242" cy="6076608"/>
        </p:xfrm>
        <a:graphic>
          <a:graphicData uri="http://schemas.openxmlformats.org/drawingml/2006/table">
            <a:tbl>
              <a:tblPr firstRow="1" bandRow="1">
                <a:tableStyleId>{BDBED569-4797-4DF1-A0F4-6AAB3CD982D8}</a:tableStyleId>
              </a:tblPr>
              <a:tblGrid>
                <a:gridCol w="606828">
                  <a:extLst>
                    <a:ext uri="{9D8B030D-6E8A-4147-A177-3AD203B41FA5}">
                      <a16:colId xmlns:a16="http://schemas.microsoft.com/office/drawing/2014/main" val="1165968090"/>
                    </a:ext>
                  </a:extLst>
                </a:gridCol>
                <a:gridCol w="8304414">
                  <a:extLst>
                    <a:ext uri="{9D8B030D-6E8A-4147-A177-3AD203B41FA5}">
                      <a16:colId xmlns:a16="http://schemas.microsoft.com/office/drawing/2014/main" val="1456978279"/>
                    </a:ext>
                  </a:extLst>
                </a:gridCol>
              </a:tblGrid>
              <a:tr h="297733">
                <a:tc>
                  <a:txBody>
                    <a:bodyPr/>
                    <a:lstStyle/>
                    <a:p>
                      <a:r>
                        <a:rPr lang="en-US" sz="900" dirty="0"/>
                        <a:t>Dept.</a:t>
                      </a:r>
                    </a:p>
                  </a:txBody>
                  <a:tcPr marL="51435" marR="51435" marT="25718" marB="25718"/>
                </a:tc>
                <a:tc>
                  <a:txBody>
                    <a:bodyPr/>
                    <a:lstStyle/>
                    <a:p>
                      <a:r>
                        <a:rPr lang="en-US" sz="900" dirty="0"/>
                        <a:t>ZONING ENFORCEMENT </a:t>
                      </a:r>
                    </a:p>
                  </a:txBody>
                  <a:tcPr marL="51435" marR="51435" marT="25718" marB="25718"/>
                </a:tc>
                <a:extLst>
                  <a:ext uri="{0D108BD9-81ED-4DB2-BD59-A6C34878D82A}">
                    <a16:rowId xmlns:a16="http://schemas.microsoft.com/office/drawing/2014/main" val="1501187898"/>
                  </a:ext>
                </a:extLst>
              </a:tr>
              <a:tr h="377122">
                <a:tc>
                  <a:txBody>
                    <a:bodyPr/>
                    <a:lstStyle/>
                    <a:p>
                      <a:r>
                        <a:rPr lang="en-US" sz="900" dirty="0"/>
                        <a:t>KPI Measure</a:t>
                      </a:r>
                    </a:p>
                  </a:txBody>
                  <a:tcPr marL="51435" marR="51435" marT="25718" marB="25718"/>
                </a:tc>
                <a:tc>
                  <a:txBody>
                    <a:bodyPr/>
                    <a:lstStyle/>
                    <a:p>
                      <a:r>
                        <a:rPr lang="en-US" sz="900" baseline="0" dirty="0"/>
                        <a:t>Zoning enforcement case activity – types of cases opened.</a:t>
                      </a:r>
                      <a:endParaRPr lang="en-US" sz="900" dirty="0"/>
                    </a:p>
                  </a:txBody>
                  <a:tcPr marL="51435" marR="51435" marT="25718" marB="25718"/>
                </a:tc>
                <a:extLst>
                  <a:ext uri="{0D108BD9-81ED-4DB2-BD59-A6C34878D82A}">
                    <a16:rowId xmlns:a16="http://schemas.microsoft.com/office/drawing/2014/main" val="3181496787"/>
                  </a:ext>
                </a:extLst>
              </a:tr>
              <a:tr h="377122">
                <a:tc>
                  <a:txBody>
                    <a:bodyPr/>
                    <a:lstStyle/>
                    <a:p>
                      <a:r>
                        <a:rPr lang="en-US" sz="900" dirty="0"/>
                        <a:t>Rationale/ Definition</a:t>
                      </a:r>
                    </a:p>
                  </a:txBody>
                  <a:tcPr marL="51435" marR="51435" marT="25718" marB="25718"/>
                </a:tc>
                <a:tc>
                  <a:txBody>
                    <a:bodyPr/>
                    <a:lstStyle/>
                    <a:p>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the volume and nature of issues occurring.</a:t>
                      </a:r>
                      <a:endParaRPr lang="en-US" sz="900" dirty="0"/>
                    </a:p>
                  </a:txBody>
                  <a:tcPr marL="51435" marR="51435" marT="25718" marB="25718"/>
                </a:tc>
                <a:extLst>
                  <a:ext uri="{0D108BD9-81ED-4DB2-BD59-A6C34878D82A}">
                    <a16:rowId xmlns:a16="http://schemas.microsoft.com/office/drawing/2014/main" val="433308556"/>
                  </a:ext>
                </a:extLst>
              </a:tr>
              <a:tr h="377122">
                <a:tc>
                  <a:txBody>
                    <a:bodyPr/>
                    <a:lstStyle/>
                    <a:p>
                      <a:r>
                        <a:rPr lang="en-US" sz="900" dirty="0"/>
                        <a:t>Frequency</a:t>
                      </a:r>
                    </a:p>
                  </a:txBody>
                  <a:tcPr marL="51435" marR="51435" marT="25718" marB="25718"/>
                </a:tc>
                <a:tc>
                  <a:txBody>
                    <a:bodyPr/>
                    <a:lstStyle/>
                    <a:p>
                      <a:r>
                        <a:rPr lang="en-US" sz="900" dirty="0"/>
                        <a:t>Monthly</a:t>
                      </a:r>
                    </a:p>
                  </a:txBody>
                  <a:tcPr marL="51435" marR="51435" marT="25718" marB="25718"/>
                </a:tc>
                <a:extLst>
                  <a:ext uri="{0D108BD9-81ED-4DB2-BD59-A6C34878D82A}">
                    <a16:rowId xmlns:a16="http://schemas.microsoft.com/office/drawing/2014/main" val="3671673269"/>
                  </a:ext>
                </a:extLst>
              </a:tr>
              <a:tr h="377122">
                <a:tc>
                  <a:txBody>
                    <a:bodyPr/>
                    <a:lstStyle/>
                    <a:p>
                      <a:r>
                        <a:rPr lang="en-US" sz="900" dirty="0"/>
                        <a:t>Data</a:t>
                      </a:r>
                      <a:r>
                        <a:rPr lang="en-US" sz="900" baseline="0" dirty="0"/>
                        <a:t> Source</a:t>
                      </a:r>
                      <a:endParaRPr lang="en-US" sz="900" dirty="0"/>
                    </a:p>
                  </a:txBody>
                  <a:tcPr marL="51435" marR="51435" marT="25718" marB="25718"/>
                </a:tc>
                <a:tc>
                  <a:txBody>
                    <a:bodyPr/>
                    <a:lstStyle/>
                    <a:p>
                      <a:r>
                        <a:rPr lang="en-US" sz="900" dirty="0"/>
                        <a:t>Zoning department</a:t>
                      </a:r>
                      <a:r>
                        <a:rPr lang="en-US" sz="900" baseline="0" dirty="0"/>
                        <a:t> data</a:t>
                      </a:r>
                      <a:endParaRPr lang="en-US" sz="900" dirty="0"/>
                    </a:p>
                  </a:txBody>
                  <a:tcPr marL="51435" marR="51435" marT="25718" marB="25718"/>
                </a:tc>
                <a:extLst>
                  <a:ext uri="{0D108BD9-81ED-4DB2-BD59-A6C34878D82A}">
                    <a16:rowId xmlns:a16="http://schemas.microsoft.com/office/drawing/2014/main" val="3852879732"/>
                  </a:ext>
                </a:extLst>
              </a:tr>
              <a:tr h="3591099">
                <a:tc>
                  <a:txBody>
                    <a:bodyPr/>
                    <a:lstStyle/>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900" dirty="0"/>
                        <a:t>Graph</a:t>
                      </a:r>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346201444"/>
                  </a:ext>
                </a:extLst>
              </a:tr>
              <a:tr h="679288">
                <a:tc>
                  <a:txBody>
                    <a:bodyPr/>
                    <a:lstStyle/>
                    <a:p>
                      <a:r>
                        <a:rPr lang="en-US" sz="900" dirty="0"/>
                        <a:t>Other/ comments</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marL="51435" marR="51435" marT="25718" marB="25718"/>
                </a:tc>
                <a:extLst>
                  <a:ext uri="{0D108BD9-81ED-4DB2-BD59-A6C34878D82A}">
                    <a16:rowId xmlns:a16="http://schemas.microsoft.com/office/drawing/2014/main" val="3996799485"/>
                  </a:ext>
                </a:extLst>
              </a:tr>
            </a:tbl>
          </a:graphicData>
        </a:graphic>
      </p:graphicFrame>
      <p:pic>
        <p:nvPicPr>
          <p:cNvPr id="6" name="Picture 5">
            <a:hlinkClick r:id="rId2" action="ppaction://hlinksldjump"/>
          </p:cNvPr>
          <p:cNvPicPr>
            <a:picLocks noChangeAspect="1"/>
          </p:cNvPicPr>
          <p:nvPr/>
        </p:nvPicPr>
        <p:blipFill>
          <a:blip r:embed="rId3"/>
          <a:stretch>
            <a:fillRect/>
          </a:stretch>
        </p:blipFill>
        <p:spPr>
          <a:xfrm>
            <a:off x="218885" y="6427099"/>
            <a:ext cx="1170533" cy="335309"/>
          </a:xfrm>
          <a:prstGeom prst="rect">
            <a:avLst/>
          </a:prstGeom>
        </p:spPr>
      </p:pic>
      <p:sp>
        <p:nvSpPr>
          <p:cNvPr id="7" name="Footer Placeholder 9"/>
          <p:cNvSpPr>
            <a:spLocks noGrp="1"/>
          </p:cNvSpPr>
          <p:nvPr>
            <p:ph type="ftr" sz="quarter" idx="11"/>
          </p:nvPr>
        </p:nvSpPr>
        <p:spPr>
          <a:xfrm>
            <a:off x="3077390" y="6452360"/>
            <a:ext cx="3380560" cy="365125"/>
          </a:xfrm>
        </p:spPr>
        <p:txBody>
          <a:bodyPr/>
          <a:lstStyle/>
          <a:p>
            <a:r>
              <a:rPr lang="en-US" sz="1000" dirty="0"/>
              <a:t>(Scroll or page up/down to see more departmental KPIs)</a:t>
            </a:r>
          </a:p>
        </p:txBody>
      </p:sp>
      <p:sp>
        <p:nvSpPr>
          <p:cNvPr id="5" name="Slide Number Placeholder 4"/>
          <p:cNvSpPr>
            <a:spLocks noGrp="1"/>
          </p:cNvSpPr>
          <p:nvPr>
            <p:ph type="sldNum" sz="quarter" idx="12"/>
          </p:nvPr>
        </p:nvSpPr>
        <p:spPr/>
        <p:txBody>
          <a:bodyPr/>
          <a:lstStyle/>
          <a:p>
            <a:fld id="{771EC4ED-66E9-4EBB-A4C4-4385FC697A2C}" type="slidenum">
              <a:rPr lang="en-US" smtClean="0"/>
              <a:t>22</a:t>
            </a:fld>
            <a:endParaRPr lang="en-US"/>
          </a:p>
        </p:txBody>
      </p:sp>
      <p:pic>
        <p:nvPicPr>
          <p:cNvPr id="4" name="Picture 3">
            <a:extLst>
              <a:ext uri="{FF2B5EF4-FFF2-40B4-BE49-F238E27FC236}">
                <a16:creationId xmlns:a16="http://schemas.microsoft.com/office/drawing/2014/main" id="{E61D4546-356B-41BE-9524-E3BFE6834FEA}"/>
              </a:ext>
            </a:extLst>
          </p:cNvPr>
          <p:cNvPicPr>
            <a:picLocks noChangeAspect="1"/>
          </p:cNvPicPr>
          <p:nvPr/>
        </p:nvPicPr>
        <p:blipFill>
          <a:blip r:embed="rId4"/>
          <a:stretch>
            <a:fillRect/>
          </a:stretch>
        </p:blipFill>
        <p:spPr>
          <a:xfrm>
            <a:off x="795236" y="2004969"/>
            <a:ext cx="4071828" cy="3498209"/>
          </a:xfrm>
          <a:prstGeom prst="rect">
            <a:avLst/>
          </a:prstGeom>
        </p:spPr>
      </p:pic>
      <p:pic>
        <p:nvPicPr>
          <p:cNvPr id="3" name="Picture 2">
            <a:extLst>
              <a:ext uri="{FF2B5EF4-FFF2-40B4-BE49-F238E27FC236}">
                <a16:creationId xmlns:a16="http://schemas.microsoft.com/office/drawing/2014/main" id="{EA256279-BFA9-4587-A631-4296ADBADA9B}"/>
              </a:ext>
            </a:extLst>
          </p:cNvPr>
          <p:cNvPicPr>
            <a:picLocks noChangeAspect="1"/>
          </p:cNvPicPr>
          <p:nvPr/>
        </p:nvPicPr>
        <p:blipFill>
          <a:blip r:embed="rId5"/>
          <a:stretch>
            <a:fillRect/>
          </a:stretch>
        </p:blipFill>
        <p:spPr>
          <a:xfrm>
            <a:off x="4873086" y="2005338"/>
            <a:ext cx="4069578" cy="3500010"/>
          </a:xfrm>
          <a:prstGeom prst="rect">
            <a:avLst/>
          </a:prstGeom>
        </p:spPr>
      </p:pic>
    </p:spTree>
    <p:extLst>
      <p:ext uri="{BB962C8B-B14F-4D97-AF65-F5344CB8AC3E}">
        <p14:creationId xmlns:p14="http://schemas.microsoft.com/office/powerpoint/2010/main" val="327823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2859590"/>
              </p:ext>
            </p:extLst>
          </p:nvPr>
        </p:nvGraphicFramePr>
        <p:xfrm>
          <a:off x="307571" y="365760"/>
          <a:ext cx="8678487" cy="6232459"/>
        </p:xfrm>
        <a:graphic>
          <a:graphicData uri="http://schemas.openxmlformats.org/drawingml/2006/table">
            <a:tbl>
              <a:tblPr firstRow="1" bandRow="1">
                <a:tableStyleId>{BDBED569-4797-4DF1-A0F4-6AAB3CD982D8}</a:tableStyleId>
              </a:tblPr>
              <a:tblGrid>
                <a:gridCol w="642260">
                  <a:extLst>
                    <a:ext uri="{9D8B030D-6E8A-4147-A177-3AD203B41FA5}">
                      <a16:colId xmlns:a16="http://schemas.microsoft.com/office/drawing/2014/main" val="1165968090"/>
                    </a:ext>
                  </a:extLst>
                </a:gridCol>
                <a:gridCol w="8036227">
                  <a:extLst>
                    <a:ext uri="{9D8B030D-6E8A-4147-A177-3AD203B41FA5}">
                      <a16:colId xmlns:a16="http://schemas.microsoft.com/office/drawing/2014/main" val="1456978279"/>
                    </a:ext>
                  </a:extLst>
                </a:gridCol>
              </a:tblGrid>
              <a:tr h="321138">
                <a:tc>
                  <a:txBody>
                    <a:bodyPr/>
                    <a:lstStyle/>
                    <a:p>
                      <a:r>
                        <a:rPr lang="en-US" sz="900" dirty="0"/>
                        <a:t>Dept.</a:t>
                      </a:r>
                    </a:p>
                  </a:txBody>
                  <a:tcPr marL="51435" marR="51435" marT="25718" marB="25718"/>
                </a:tc>
                <a:tc>
                  <a:txBody>
                    <a:bodyPr/>
                    <a:lstStyle/>
                    <a:p>
                      <a:r>
                        <a:rPr lang="en-US" sz="900" dirty="0"/>
                        <a:t>ZONING ENFORCEMENT</a:t>
                      </a:r>
                    </a:p>
                  </a:txBody>
                  <a:tcPr marL="51435" marR="51435" marT="25718" marB="25718"/>
                </a:tc>
                <a:extLst>
                  <a:ext uri="{0D108BD9-81ED-4DB2-BD59-A6C34878D82A}">
                    <a16:rowId xmlns:a16="http://schemas.microsoft.com/office/drawing/2014/main" val="1501187898"/>
                  </a:ext>
                </a:extLst>
              </a:tr>
              <a:tr h="319530">
                <a:tc>
                  <a:txBody>
                    <a:bodyPr/>
                    <a:lstStyle/>
                    <a:p>
                      <a:r>
                        <a:rPr lang="en-US" sz="900" dirty="0"/>
                        <a:t>KPI Measure</a:t>
                      </a:r>
                    </a:p>
                  </a:txBody>
                  <a:tcPr marL="51435" marR="51435" marT="25718" marB="25718"/>
                </a:tc>
                <a:tc>
                  <a:txBody>
                    <a:bodyPr/>
                    <a:lstStyle/>
                    <a:p>
                      <a:r>
                        <a:rPr lang="en-US" sz="900" dirty="0"/>
                        <a:t>Case</a:t>
                      </a:r>
                      <a:r>
                        <a:rPr lang="en-US" sz="900" baseline="0" dirty="0"/>
                        <a:t> Disposition</a:t>
                      </a:r>
                      <a:endParaRPr lang="en-US" sz="900" dirty="0"/>
                    </a:p>
                  </a:txBody>
                  <a:tcPr marL="51435" marR="51435" marT="25718" marB="25718"/>
                </a:tc>
                <a:extLst>
                  <a:ext uri="{0D108BD9-81ED-4DB2-BD59-A6C34878D82A}">
                    <a16:rowId xmlns:a16="http://schemas.microsoft.com/office/drawing/2014/main" val="3181496787"/>
                  </a:ext>
                </a:extLst>
              </a:tr>
              <a:tr h="335568">
                <a:tc>
                  <a:txBody>
                    <a:bodyPr/>
                    <a:lstStyle/>
                    <a:p>
                      <a:r>
                        <a:rPr lang="en-US" sz="900" dirty="0"/>
                        <a:t>Rationale/ Definition</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 monitor</a:t>
                      </a:r>
                      <a:r>
                        <a:rPr lang="en-US" sz="900" kern="1200" baseline="0" dirty="0">
                          <a:solidFill>
                            <a:schemeClr val="tx1"/>
                          </a:solidFill>
                          <a:effectLst/>
                          <a:latin typeface="+mn-lt"/>
                          <a:ea typeface="+mn-ea"/>
                          <a:cs typeface="+mn-cs"/>
                        </a:rPr>
                        <a:t> cases and how they are resolved.</a:t>
                      </a:r>
                      <a:endParaRPr lang="en-US" sz="900" dirty="0"/>
                    </a:p>
                    <a:p>
                      <a:endParaRPr lang="en-US" sz="900" dirty="0"/>
                    </a:p>
                  </a:txBody>
                  <a:tcPr marL="51435" marR="51435" marT="25718" marB="25718"/>
                </a:tc>
                <a:extLst>
                  <a:ext uri="{0D108BD9-81ED-4DB2-BD59-A6C34878D82A}">
                    <a16:rowId xmlns:a16="http://schemas.microsoft.com/office/drawing/2014/main" val="433308556"/>
                  </a:ext>
                </a:extLst>
              </a:tr>
              <a:tr h="236408">
                <a:tc>
                  <a:txBody>
                    <a:bodyPr/>
                    <a:lstStyle/>
                    <a:p>
                      <a:r>
                        <a:rPr lang="en-US" sz="900" dirty="0"/>
                        <a:t>Frequency</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Monthly</a:t>
                      </a:r>
                    </a:p>
                  </a:txBody>
                  <a:tcPr marL="51435" marR="51435" marT="25718" marB="25718"/>
                </a:tc>
                <a:extLst>
                  <a:ext uri="{0D108BD9-81ED-4DB2-BD59-A6C34878D82A}">
                    <a16:rowId xmlns:a16="http://schemas.microsoft.com/office/drawing/2014/main" val="3671673269"/>
                  </a:ext>
                </a:extLst>
              </a:tr>
              <a:tr h="330400">
                <a:tc>
                  <a:txBody>
                    <a:bodyPr/>
                    <a:lstStyle/>
                    <a:p>
                      <a:r>
                        <a:rPr lang="en-US" sz="900" dirty="0"/>
                        <a:t>Data</a:t>
                      </a:r>
                      <a:r>
                        <a:rPr lang="en-US" sz="900" baseline="0" dirty="0"/>
                        <a:t> Source</a:t>
                      </a:r>
                      <a:endParaRPr lang="en-US" sz="900" dirty="0"/>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Zoning department data</a:t>
                      </a:r>
                      <a:endParaRPr lang="en-US" sz="900" dirty="0"/>
                    </a:p>
                  </a:txBody>
                  <a:tcPr marL="51435" marR="51435" marT="25718" marB="25718"/>
                </a:tc>
                <a:extLst>
                  <a:ext uri="{0D108BD9-81ED-4DB2-BD59-A6C34878D82A}">
                    <a16:rowId xmlns:a16="http://schemas.microsoft.com/office/drawing/2014/main" val="3852879732"/>
                  </a:ext>
                </a:extLst>
              </a:tr>
              <a:tr h="3556427">
                <a:tc>
                  <a:txBody>
                    <a:bodyPr/>
                    <a:lstStyle/>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900" dirty="0"/>
                        <a:t>Graph</a:t>
                      </a:r>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346201444"/>
                  </a:ext>
                </a:extLst>
              </a:tr>
              <a:tr h="1126762">
                <a:tc>
                  <a:txBody>
                    <a:bodyPr/>
                    <a:lstStyle/>
                    <a:p>
                      <a:r>
                        <a:rPr lang="en-US" sz="900" dirty="0"/>
                        <a:t>Other/ comments</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Zoning strives</a:t>
                      </a:r>
                      <a:r>
                        <a:rPr lang="en-US" sz="900" baseline="0" dirty="0"/>
                        <a:t> to resolve violations by working with property owners towards voluntary compliance and avoiding charges.  If voluntary compliance is not reached, charges are filed.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endParaRPr lang="en-US" sz="900" dirty="0"/>
                    </a:p>
                  </a:txBody>
                  <a:tcPr marL="51435" marR="51435" marT="25718" marB="25718"/>
                </a:tc>
                <a:extLst>
                  <a:ext uri="{0D108BD9-81ED-4DB2-BD59-A6C34878D82A}">
                    <a16:rowId xmlns:a16="http://schemas.microsoft.com/office/drawing/2014/main" val="3996799485"/>
                  </a:ext>
                </a:extLst>
              </a:tr>
            </a:tbl>
          </a:graphicData>
        </a:graphic>
      </p:graphicFrame>
      <p:pic>
        <p:nvPicPr>
          <p:cNvPr id="4" name="Picture 3">
            <a:hlinkClick r:id="rId2" action="ppaction://hlinksldjump"/>
          </p:cNvPr>
          <p:cNvPicPr>
            <a:picLocks noChangeAspect="1"/>
          </p:cNvPicPr>
          <p:nvPr/>
        </p:nvPicPr>
        <p:blipFill>
          <a:blip r:embed="rId3"/>
          <a:stretch>
            <a:fillRect/>
          </a:stretch>
        </p:blipFill>
        <p:spPr>
          <a:xfrm>
            <a:off x="307571" y="6414176"/>
            <a:ext cx="1170533" cy="335309"/>
          </a:xfrm>
          <a:prstGeom prst="rect">
            <a:avLst/>
          </a:prstGeom>
        </p:spPr>
      </p:pic>
      <p:sp>
        <p:nvSpPr>
          <p:cNvPr id="7" name="Footer Placeholder 9"/>
          <p:cNvSpPr>
            <a:spLocks noGrp="1"/>
          </p:cNvSpPr>
          <p:nvPr>
            <p:ph type="ftr" sz="quarter" idx="11"/>
          </p:nvPr>
        </p:nvSpPr>
        <p:spPr>
          <a:xfrm>
            <a:off x="3077390" y="6452360"/>
            <a:ext cx="3380560" cy="365125"/>
          </a:xfrm>
        </p:spPr>
        <p:txBody>
          <a:bodyPr/>
          <a:lstStyle/>
          <a:p>
            <a:r>
              <a:rPr lang="en-US" sz="1000" dirty="0"/>
              <a:t>(Scroll or page up/down to see more departmental KPIs)</a:t>
            </a:r>
          </a:p>
        </p:txBody>
      </p:sp>
      <p:sp>
        <p:nvSpPr>
          <p:cNvPr id="8" name="Slide Number Placeholder 7"/>
          <p:cNvSpPr>
            <a:spLocks noGrp="1"/>
          </p:cNvSpPr>
          <p:nvPr>
            <p:ph type="sldNum" sz="quarter" idx="12"/>
          </p:nvPr>
        </p:nvSpPr>
        <p:spPr/>
        <p:txBody>
          <a:bodyPr/>
          <a:lstStyle/>
          <a:p>
            <a:fld id="{771EC4ED-66E9-4EBB-A4C4-4385FC697A2C}" type="slidenum">
              <a:rPr lang="en-US" smtClean="0"/>
              <a:t>23</a:t>
            </a:fld>
            <a:endParaRPr lang="en-US"/>
          </a:p>
        </p:txBody>
      </p:sp>
      <p:pic>
        <p:nvPicPr>
          <p:cNvPr id="3" name="Picture 2">
            <a:extLst>
              <a:ext uri="{FF2B5EF4-FFF2-40B4-BE49-F238E27FC236}">
                <a16:creationId xmlns:a16="http://schemas.microsoft.com/office/drawing/2014/main" id="{AF6CFF0C-AEAF-4B4F-AB6F-1B31D6DA25BA}"/>
              </a:ext>
            </a:extLst>
          </p:cNvPr>
          <p:cNvPicPr>
            <a:picLocks noChangeAspect="1"/>
          </p:cNvPicPr>
          <p:nvPr/>
        </p:nvPicPr>
        <p:blipFill>
          <a:blip r:embed="rId4"/>
          <a:stretch>
            <a:fillRect/>
          </a:stretch>
        </p:blipFill>
        <p:spPr>
          <a:xfrm>
            <a:off x="5936679" y="2396519"/>
            <a:ext cx="2908044" cy="2383743"/>
          </a:xfrm>
          <a:prstGeom prst="rect">
            <a:avLst/>
          </a:prstGeom>
        </p:spPr>
      </p:pic>
      <p:pic>
        <p:nvPicPr>
          <p:cNvPr id="5" name="Picture 4">
            <a:extLst>
              <a:ext uri="{FF2B5EF4-FFF2-40B4-BE49-F238E27FC236}">
                <a16:creationId xmlns:a16="http://schemas.microsoft.com/office/drawing/2014/main" id="{B7F10B31-43CF-4A31-BFB0-36A882093E04}"/>
              </a:ext>
            </a:extLst>
          </p:cNvPr>
          <p:cNvPicPr>
            <a:picLocks noChangeAspect="1"/>
          </p:cNvPicPr>
          <p:nvPr/>
        </p:nvPicPr>
        <p:blipFill>
          <a:blip r:embed="rId5"/>
          <a:stretch>
            <a:fillRect/>
          </a:stretch>
        </p:blipFill>
        <p:spPr>
          <a:xfrm>
            <a:off x="1083554" y="1988190"/>
            <a:ext cx="4636570" cy="3430469"/>
          </a:xfrm>
          <a:prstGeom prst="rect">
            <a:avLst/>
          </a:prstGeom>
        </p:spPr>
      </p:pic>
    </p:spTree>
    <p:extLst>
      <p:ext uri="{BB962C8B-B14F-4D97-AF65-F5344CB8AC3E}">
        <p14:creationId xmlns:p14="http://schemas.microsoft.com/office/powerpoint/2010/main" val="5014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0490038"/>
              </p:ext>
            </p:extLst>
          </p:nvPr>
        </p:nvGraphicFramePr>
        <p:xfrm>
          <a:off x="100693" y="170879"/>
          <a:ext cx="8961120" cy="6185473"/>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453448">
                <a:tc>
                  <a:txBody>
                    <a:bodyPr/>
                    <a:lstStyle/>
                    <a:p>
                      <a:r>
                        <a:rPr lang="en-US" sz="900" dirty="0"/>
                        <a:t>Dept.</a:t>
                      </a:r>
                    </a:p>
                  </a:txBody>
                  <a:tcPr marL="68580" marR="68580" marT="34290" marB="34290"/>
                </a:tc>
                <a:tc>
                  <a:txBody>
                    <a:bodyPr/>
                    <a:lstStyle/>
                    <a:p>
                      <a:r>
                        <a:rPr lang="en-US" sz="900" dirty="0"/>
                        <a:t>WATER</a:t>
                      </a:r>
                      <a:r>
                        <a:rPr lang="en-US" sz="900" baseline="0" dirty="0"/>
                        <a:t> DEPARTMENT</a:t>
                      </a:r>
                      <a:endParaRPr lang="en-US" sz="900" dirty="0"/>
                    </a:p>
                  </a:txBody>
                  <a:tcPr marL="68580" marR="68580" marT="34290" marB="34290"/>
                </a:tc>
                <a:tc>
                  <a:txBody>
                    <a:bodyPr/>
                    <a:lstStyle/>
                    <a:p>
                      <a:r>
                        <a:rPr lang="en-US" sz="900" dirty="0"/>
                        <a:t>WATER</a:t>
                      </a:r>
                      <a:r>
                        <a:rPr lang="en-US" sz="900" baseline="0" dirty="0"/>
                        <a:t> DEPARTMENT</a:t>
                      </a:r>
                      <a:endParaRPr lang="en-US" sz="900" dirty="0"/>
                    </a:p>
                  </a:txBody>
                  <a:tcPr marL="68580" marR="68580" marT="34290" marB="34290"/>
                </a:tc>
                <a:extLst>
                  <a:ext uri="{0D108BD9-81ED-4DB2-BD59-A6C34878D82A}">
                    <a16:rowId xmlns:a16="http://schemas.microsoft.com/office/drawing/2014/main" val="1501187898"/>
                  </a:ext>
                </a:extLst>
              </a:tr>
              <a:tr h="352413">
                <a:tc>
                  <a:txBody>
                    <a:bodyPr/>
                    <a:lstStyle/>
                    <a:p>
                      <a:r>
                        <a:rPr lang="en-US" sz="900" dirty="0"/>
                        <a:t>KPI Measure</a:t>
                      </a:r>
                    </a:p>
                  </a:txBody>
                  <a:tcPr marL="68580" marR="68580" marT="34290" marB="34290"/>
                </a:tc>
                <a:tc>
                  <a:txBody>
                    <a:bodyPr/>
                    <a:lstStyle/>
                    <a:p>
                      <a:r>
                        <a:rPr lang="en-US" sz="900" dirty="0"/>
                        <a:t>% Days</a:t>
                      </a:r>
                      <a:r>
                        <a:rPr lang="en-US" sz="900" baseline="0" dirty="0"/>
                        <a:t> Drinking Water is in Compliance</a:t>
                      </a:r>
                      <a:endParaRPr lang="en-US" sz="900" dirty="0"/>
                    </a:p>
                  </a:txBody>
                  <a:tcPr marL="68580" marR="68580" marT="34290" marB="34290"/>
                </a:tc>
                <a:tc>
                  <a:txBody>
                    <a:bodyPr/>
                    <a:lstStyle/>
                    <a:p>
                      <a:r>
                        <a:rPr lang="en-US" sz="900" baseline="0" dirty="0"/>
                        <a:t>Identification of Lead and Unknown Water Service Lines</a:t>
                      </a:r>
                      <a:endParaRPr lang="en-US" sz="900" dirty="0"/>
                    </a:p>
                  </a:txBody>
                  <a:tcPr marL="68580" marR="68580" marT="34290" marB="34290"/>
                </a:tc>
                <a:extLst>
                  <a:ext uri="{0D108BD9-81ED-4DB2-BD59-A6C34878D82A}">
                    <a16:rowId xmlns:a16="http://schemas.microsoft.com/office/drawing/2014/main" val="3181496787"/>
                  </a:ext>
                </a:extLst>
              </a:tr>
              <a:tr h="370855">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This is used</a:t>
                      </a:r>
                      <a:r>
                        <a:rPr lang="en-US" sz="900" kern="1200" baseline="0" dirty="0">
                          <a:solidFill>
                            <a:schemeClr val="tx1"/>
                          </a:solidFill>
                          <a:effectLst/>
                          <a:latin typeface="+mn-lt"/>
                          <a:ea typeface="+mn-ea"/>
                          <a:cs typeface="+mn-cs"/>
                        </a:rPr>
                        <a:t> to measure the quality of our water, as well as compliance with regulatory requirements of the State of Ohio EPA.</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 track</a:t>
                      </a:r>
                      <a:r>
                        <a:rPr lang="en-US" sz="900" kern="1200" baseline="0" dirty="0">
                          <a:solidFill>
                            <a:schemeClr val="tx1"/>
                          </a:solidFill>
                          <a:effectLst/>
                          <a:latin typeface="+mn-lt"/>
                          <a:ea typeface="+mn-ea"/>
                          <a:cs typeface="+mn-cs"/>
                        </a:rPr>
                        <a:t> our identification of lead service lines.</a:t>
                      </a:r>
                      <a:endParaRPr lang="en-US" sz="900" dirty="0"/>
                    </a:p>
                    <a:p>
                      <a:endParaRPr lang="en-US" sz="900" dirty="0"/>
                    </a:p>
                  </a:txBody>
                  <a:tcPr marL="68580" marR="68580" marT="34290" marB="34290"/>
                </a:tc>
                <a:extLst>
                  <a:ext uri="{0D108BD9-81ED-4DB2-BD59-A6C34878D82A}">
                    <a16:rowId xmlns:a16="http://schemas.microsoft.com/office/drawing/2014/main" val="433308556"/>
                  </a:ext>
                </a:extLst>
              </a:tr>
              <a:tr h="261267">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tc>
                  <a:txBody>
                    <a:bodyPr/>
                    <a:lstStyle/>
                    <a:p>
                      <a:r>
                        <a:rPr lang="en-US" sz="900" dirty="0"/>
                        <a:t>Annually</a:t>
                      </a:r>
                    </a:p>
                  </a:txBody>
                  <a:tcPr marL="68580" marR="68580" marT="34290" marB="34290"/>
                </a:tc>
                <a:extLst>
                  <a:ext uri="{0D108BD9-81ED-4DB2-BD59-A6C34878D82A}">
                    <a16:rowId xmlns:a16="http://schemas.microsoft.com/office/drawing/2014/main" val="3671673269"/>
                  </a:ext>
                </a:extLst>
              </a:tr>
              <a:tr h="365145">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Water Department Data</a:t>
                      </a:r>
                    </a:p>
                  </a:txBody>
                  <a:tcPr marL="68580" marR="68580" marT="34290" marB="34290"/>
                </a:tc>
                <a:tc>
                  <a:txBody>
                    <a:bodyPr/>
                    <a:lstStyle/>
                    <a:p>
                      <a:r>
                        <a:rPr lang="en-US" sz="900" dirty="0"/>
                        <a:t>Water Department</a:t>
                      </a:r>
                      <a:r>
                        <a:rPr lang="en-US" sz="900" baseline="0" dirty="0"/>
                        <a:t> Data</a:t>
                      </a:r>
                      <a:endParaRPr lang="en-US" sz="900" dirty="0"/>
                    </a:p>
                  </a:txBody>
                  <a:tcPr marL="68580" marR="68580" marT="34290" marB="34290"/>
                </a:tc>
                <a:extLst>
                  <a:ext uri="{0D108BD9-81ED-4DB2-BD59-A6C34878D82A}">
                    <a16:rowId xmlns:a16="http://schemas.microsoft.com/office/drawing/2014/main" val="3852879732"/>
                  </a:ext>
                </a:extLst>
              </a:tr>
              <a:tr h="3572608">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09737">
                <a:tc>
                  <a:txBody>
                    <a:bodyPr/>
                    <a:lstStyle/>
                    <a:p>
                      <a:r>
                        <a:rPr lang="en-US" sz="900" dirty="0"/>
                        <a:t>Other/ comments</a:t>
                      </a:r>
                    </a:p>
                  </a:txBody>
                  <a:tcPr marL="68580" marR="68580" marT="34290" marB="34290"/>
                </a:tc>
                <a:tc>
                  <a:txBody>
                    <a:bodyPr/>
                    <a:lstStyle/>
                    <a:p>
                      <a:r>
                        <a:rPr lang="en-US" sz="900" dirty="0">
                          <a:solidFill>
                            <a:schemeClr val="tx1"/>
                          </a:solidFill>
                        </a:rPr>
                        <a:t>Our target is 100%.  We meet</a:t>
                      </a:r>
                      <a:r>
                        <a:rPr lang="en-US" sz="900" baseline="0" dirty="0">
                          <a:solidFill>
                            <a:schemeClr val="tx1"/>
                          </a:solidFill>
                        </a:rPr>
                        <a:t> or exceed the regulatory requirements which include, but are not limited to, lead and copper levels.</a:t>
                      </a:r>
                      <a:endParaRPr lang="en-US" sz="9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Our ongoing objective is to reduce the number of Lead &amp; Unknown service lines.  Lead service</a:t>
                      </a:r>
                      <a:r>
                        <a:rPr lang="en-US" sz="900" baseline="0" dirty="0"/>
                        <a:t> lines were reduced from 54 in 2019, to 45 in 2020, to 41 in 2021, to 0 in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Because of our stability and high water quality, we inspect</a:t>
                      </a:r>
                      <a:r>
                        <a:rPr lang="en-US" sz="900" baseline="0" dirty="0"/>
                        <a:t> the water lines as projects occur.  (i.e. when a street is being torn up for a project, we take that opportunity to inspect the lines.)</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24</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183918" y="6458547"/>
            <a:ext cx="1170533" cy="335309"/>
          </a:xfrm>
          <a:prstGeom prst="rect">
            <a:avLst/>
          </a:prstGeom>
        </p:spPr>
      </p:pic>
      <p:sp>
        <p:nvSpPr>
          <p:cNvPr id="10"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A6EF5DD7-0986-46F9-9A6D-2BE52ED3CC1A}"/>
              </a:ext>
            </a:extLst>
          </p:cNvPr>
          <p:cNvPicPr>
            <a:picLocks noChangeAspect="1"/>
          </p:cNvPicPr>
          <p:nvPr/>
        </p:nvPicPr>
        <p:blipFill>
          <a:blip r:embed="rId4"/>
          <a:stretch>
            <a:fillRect/>
          </a:stretch>
        </p:blipFill>
        <p:spPr>
          <a:xfrm>
            <a:off x="795215" y="2105637"/>
            <a:ext cx="4002152" cy="3275690"/>
          </a:xfrm>
          <a:prstGeom prst="rect">
            <a:avLst/>
          </a:prstGeom>
        </p:spPr>
      </p:pic>
      <p:pic>
        <p:nvPicPr>
          <p:cNvPr id="6" name="Picture 5">
            <a:extLst>
              <a:ext uri="{FF2B5EF4-FFF2-40B4-BE49-F238E27FC236}">
                <a16:creationId xmlns:a16="http://schemas.microsoft.com/office/drawing/2014/main" id="{333AE29C-DBF0-4158-B99B-76948C93A411}"/>
              </a:ext>
            </a:extLst>
          </p:cNvPr>
          <p:cNvPicPr>
            <a:picLocks noChangeAspect="1"/>
          </p:cNvPicPr>
          <p:nvPr/>
        </p:nvPicPr>
        <p:blipFill>
          <a:blip r:embed="rId5"/>
          <a:stretch>
            <a:fillRect/>
          </a:stretch>
        </p:blipFill>
        <p:spPr>
          <a:xfrm>
            <a:off x="4995167" y="2072080"/>
            <a:ext cx="3966883" cy="3401953"/>
          </a:xfrm>
          <a:prstGeom prst="rect">
            <a:avLst/>
          </a:prstGeom>
        </p:spPr>
      </p:pic>
    </p:spTree>
    <p:extLst>
      <p:ext uri="{BB962C8B-B14F-4D97-AF65-F5344CB8AC3E}">
        <p14:creationId xmlns:p14="http://schemas.microsoft.com/office/powerpoint/2010/main" val="144405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5696000"/>
              </p:ext>
            </p:extLst>
          </p:nvPr>
        </p:nvGraphicFramePr>
        <p:xfrm>
          <a:off x="287384" y="241621"/>
          <a:ext cx="8429896" cy="6114730"/>
        </p:xfrm>
        <a:graphic>
          <a:graphicData uri="http://schemas.openxmlformats.org/drawingml/2006/table">
            <a:tbl>
              <a:tblPr firstRow="1" bandRow="1">
                <a:tableStyleId>{BDBED569-4797-4DF1-A0F4-6AAB3CD982D8}</a:tableStyleId>
              </a:tblPr>
              <a:tblGrid>
                <a:gridCol w="862147">
                  <a:extLst>
                    <a:ext uri="{9D8B030D-6E8A-4147-A177-3AD203B41FA5}">
                      <a16:colId xmlns:a16="http://schemas.microsoft.com/office/drawing/2014/main" val="1165968090"/>
                    </a:ext>
                  </a:extLst>
                </a:gridCol>
                <a:gridCol w="7567749">
                  <a:extLst>
                    <a:ext uri="{9D8B030D-6E8A-4147-A177-3AD203B41FA5}">
                      <a16:colId xmlns:a16="http://schemas.microsoft.com/office/drawing/2014/main" val="179723549"/>
                    </a:ext>
                  </a:extLst>
                </a:gridCol>
              </a:tblGrid>
              <a:tr h="287662">
                <a:tc>
                  <a:txBody>
                    <a:bodyPr/>
                    <a:lstStyle/>
                    <a:p>
                      <a:r>
                        <a:rPr lang="en-US" sz="900" dirty="0"/>
                        <a:t>Dept.</a:t>
                      </a:r>
                    </a:p>
                  </a:txBody>
                  <a:tcPr marL="68580" marR="68580" marT="34290" marB="34290"/>
                </a:tc>
                <a:tc>
                  <a:txBody>
                    <a:bodyPr/>
                    <a:lstStyle/>
                    <a:p>
                      <a:r>
                        <a:rPr lang="en-US" sz="900" dirty="0"/>
                        <a:t>WATER</a:t>
                      </a:r>
                      <a:r>
                        <a:rPr lang="en-US" sz="900" baseline="0" dirty="0"/>
                        <a:t> DEPARTMENT</a:t>
                      </a:r>
                      <a:endParaRPr lang="en-US" sz="900" dirty="0"/>
                    </a:p>
                  </a:txBody>
                  <a:tcPr marL="68580" marR="68580" marT="34290" marB="34290"/>
                </a:tc>
                <a:extLst>
                  <a:ext uri="{0D108BD9-81ED-4DB2-BD59-A6C34878D82A}">
                    <a16:rowId xmlns:a16="http://schemas.microsoft.com/office/drawing/2014/main" val="1501187898"/>
                  </a:ext>
                </a:extLst>
              </a:tr>
              <a:tr h="296793">
                <a:tc>
                  <a:txBody>
                    <a:bodyPr/>
                    <a:lstStyle/>
                    <a:p>
                      <a:r>
                        <a:rPr lang="en-US" sz="900" dirty="0"/>
                        <a:t>KPI Measure</a:t>
                      </a:r>
                    </a:p>
                  </a:txBody>
                  <a:tcPr marL="68580" marR="68580" marT="34290" marB="34290"/>
                </a:tc>
                <a:tc>
                  <a:txBody>
                    <a:bodyPr/>
                    <a:lstStyle/>
                    <a:p>
                      <a:r>
                        <a:rPr lang="en-US" sz="900" dirty="0"/>
                        <a:t>Unaccounted</a:t>
                      </a:r>
                      <a:r>
                        <a:rPr lang="en-US" sz="900" baseline="0" dirty="0"/>
                        <a:t> for Water</a:t>
                      </a:r>
                      <a:endParaRPr lang="en-US" sz="900" dirty="0"/>
                    </a:p>
                  </a:txBody>
                  <a:tcPr marL="68580" marR="68580" marT="34290" marB="34290"/>
                </a:tc>
                <a:extLst>
                  <a:ext uri="{0D108BD9-81ED-4DB2-BD59-A6C34878D82A}">
                    <a16:rowId xmlns:a16="http://schemas.microsoft.com/office/drawing/2014/main" val="3181496787"/>
                  </a:ext>
                </a:extLst>
              </a:tr>
              <a:tr h="364778">
                <a:tc>
                  <a:txBody>
                    <a:bodyPr/>
                    <a:lstStyle/>
                    <a:p>
                      <a:r>
                        <a:rPr lang="en-US" sz="900" dirty="0"/>
                        <a:t>Rationale/ Definition</a:t>
                      </a:r>
                    </a:p>
                  </a:txBody>
                  <a:tcPr marL="68580" marR="68580" marT="34290" marB="34290"/>
                </a:tc>
                <a:tc>
                  <a:txBody>
                    <a:bodyPr/>
                    <a:lstStyle/>
                    <a:p>
                      <a:r>
                        <a:rPr lang="en-US" sz="900" dirty="0"/>
                        <a:t>To monitor</a:t>
                      </a:r>
                      <a:r>
                        <a:rPr lang="en-US" sz="900" baseline="0" dirty="0"/>
                        <a:t> water that is unaccounted for and/or non-revenue producing.</a:t>
                      </a:r>
                      <a:endParaRPr lang="en-US" sz="900" dirty="0"/>
                    </a:p>
                  </a:txBody>
                  <a:tcPr marL="68580" marR="68580" marT="34290" marB="34290"/>
                </a:tc>
                <a:extLst>
                  <a:ext uri="{0D108BD9-81ED-4DB2-BD59-A6C34878D82A}">
                    <a16:rowId xmlns:a16="http://schemas.microsoft.com/office/drawing/2014/main" val="433308556"/>
                  </a:ext>
                </a:extLst>
              </a:tr>
              <a:tr h="287662">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287104">
                <a:tc>
                  <a:txBody>
                    <a:bodyPr/>
                    <a:lstStyle/>
                    <a:p>
                      <a:r>
                        <a:rPr lang="en-US" sz="900" dirty="0"/>
                        <a:t>Data</a:t>
                      </a:r>
                      <a:r>
                        <a:rPr lang="en-US" sz="900" baseline="0" dirty="0"/>
                        <a:t> Source</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Water Department</a:t>
                      </a:r>
                      <a:r>
                        <a:rPr lang="en-US" sz="900" baseline="0" dirty="0"/>
                        <a:t> Data</a:t>
                      </a:r>
                      <a:endParaRPr lang="en-US" sz="900" dirty="0"/>
                    </a:p>
                    <a:p>
                      <a:endParaRPr lang="en-US" sz="900" dirty="0"/>
                    </a:p>
                  </a:txBody>
                  <a:tcPr marL="68580" marR="68580" marT="34290" marB="34290"/>
                </a:tc>
                <a:extLst>
                  <a:ext uri="{0D108BD9-81ED-4DB2-BD59-A6C34878D82A}">
                    <a16:rowId xmlns:a16="http://schemas.microsoft.com/office/drawing/2014/main" val="3852879732"/>
                  </a:ext>
                </a:extLst>
              </a:tr>
              <a:tr h="364339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520279">
                <a:tc>
                  <a:txBody>
                    <a:bodyPr/>
                    <a:lstStyle/>
                    <a:p>
                      <a:r>
                        <a:rPr lang="en-US" sz="900" dirty="0"/>
                        <a:t>Other/ comments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All water</a:t>
                      </a:r>
                      <a:r>
                        <a:rPr lang="en-US" sz="900" baseline="0" dirty="0"/>
                        <a:t> systems have a % of  water that goes unbilled – this can be due to:  unavoidable leakage, use by fire department, water meter inaccuracies, unauthorized consumption, etc.  The water department actively monitors and analyzes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r>
                        <a:rPr lang="en-US" sz="900" baseline="0" dirty="0"/>
                        <a:t>Note:  During 2020, the Water Department worked to identify sources of water loss and analyze the related computations.  Because of inconsistencies in the data, we did not maintain/report this KPI in 2020.  We are continually working to identify areas to investigate further and remediate appropriately.  These include:  installing new meters at the water plant, continually evaluating flushing stations, and monitoring unmetered water usage in the system.</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5" name="Slide Number Placeholder 4"/>
          <p:cNvSpPr>
            <a:spLocks noGrp="1"/>
          </p:cNvSpPr>
          <p:nvPr>
            <p:ph type="sldNum" sz="quarter" idx="12"/>
          </p:nvPr>
        </p:nvSpPr>
        <p:spPr/>
        <p:txBody>
          <a:bodyPr/>
          <a:lstStyle/>
          <a:p>
            <a:fld id="{771EC4ED-66E9-4EBB-A4C4-4385FC697A2C}" type="slidenum">
              <a:rPr lang="en-US" smtClean="0"/>
              <a:t>25</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287384" y="6386167"/>
            <a:ext cx="1170533" cy="335309"/>
          </a:xfrm>
          <a:prstGeom prst="rect">
            <a:avLst/>
          </a:prstGeom>
        </p:spPr>
      </p:pic>
      <p:sp>
        <p:nvSpPr>
          <p:cNvPr id="9"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4" name="Picture 3">
            <a:extLst>
              <a:ext uri="{FF2B5EF4-FFF2-40B4-BE49-F238E27FC236}">
                <a16:creationId xmlns:a16="http://schemas.microsoft.com/office/drawing/2014/main" id="{1A8C0E90-33BD-4BAC-8B6E-12FC6A2088CB}"/>
              </a:ext>
            </a:extLst>
          </p:cNvPr>
          <p:cNvPicPr>
            <a:picLocks noChangeAspect="1"/>
          </p:cNvPicPr>
          <p:nvPr/>
        </p:nvPicPr>
        <p:blipFill>
          <a:blip r:embed="rId4"/>
          <a:stretch>
            <a:fillRect/>
          </a:stretch>
        </p:blipFill>
        <p:spPr>
          <a:xfrm>
            <a:off x="2496553" y="1880129"/>
            <a:ext cx="4328790" cy="3519342"/>
          </a:xfrm>
          <a:prstGeom prst="rect">
            <a:avLst/>
          </a:prstGeom>
        </p:spPr>
      </p:pic>
    </p:spTree>
    <p:extLst>
      <p:ext uri="{BB962C8B-B14F-4D97-AF65-F5344CB8AC3E}">
        <p14:creationId xmlns:p14="http://schemas.microsoft.com/office/powerpoint/2010/main" val="135570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3099200"/>
              </p:ext>
            </p:extLst>
          </p:nvPr>
        </p:nvGraphicFramePr>
        <p:xfrm>
          <a:off x="107915" y="151649"/>
          <a:ext cx="8961120" cy="6195087"/>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453448">
                <a:tc>
                  <a:txBody>
                    <a:bodyPr/>
                    <a:lstStyle/>
                    <a:p>
                      <a:r>
                        <a:rPr lang="en-US" sz="900" dirty="0"/>
                        <a:t>Dept.</a:t>
                      </a:r>
                    </a:p>
                  </a:txBody>
                  <a:tcPr marL="68580" marR="68580" marT="34290" marB="34290"/>
                </a:tc>
                <a:tc>
                  <a:txBody>
                    <a:bodyPr/>
                    <a:lstStyle/>
                    <a:p>
                      <a:r>
                        <a:rPr lang="en-US" sz="900" dirty="0"/>
                        <a:t>WATER</a:t>
                      </a:r>
                      <a:r>
                        <a:rPr lang="en-US" sz="900" baseline="0" dirty="0"/>
                        <a:t> DEPARTMENT</a:t>
                      </a:r>
                      <a:endParaRPr lang="en-US" sz="900" dirty="0"/>
                    </a:p>
                  </a:txBody>
                  <a:tcPr marL="68580" marR="68580" marT="34290" marB="34290"/>
                </a:tc>
                <a:tc>
                  <a:txBody>
                    <a:bodyPr/>
                    <a:lstStyle/>
                    <a:p>
                      <a:r>
                        <a:rPr lang="en-US" sz="900" dirty="0"/>
                        <a:t>WATER</a:t>
                      </a:r>
                      <a:r>
                        <a:rPr lang="en-US" sz="900" baseline="0" dirty="0"/>
                        <a:t> DEPARTMENT</a:t>
                      </a:r>
                      <a:endParaRPr lang="en-US" sz="900" dirty="0"/>
                    </a:p>
                  </a:txBody>
                  <a:tcPr marL="68580" marR="68580" marT="34290" marB="34290"/>
                </a:tc>
                <a:extLst>
                  <a:ext uri="{0D108BD9-81ED-4DB2-BD59-A6C34878D82A}">
                    <a16:rowId xmlns:a16="http://schemas.microsoft.com/office/drawing/2014/main" val="1501187898"/>
                  </a:ext>
                </a:extLst>
              </a:tr>
              <a:tr h="352413">
                <a:tc>
                  <a:txBody>
                    <a:bodyPr/>
                    <a:lstStyle/>
                    <a:p>
                      <a:r>
                        <a:rPr lang="en-US" sz="900" dirty="0"/>
                        <a:t>KPI Measure</a:t>
                      </a:r>
                    </a:p>
                  </a:txBody>
                  <a:tcPr marL="68580" marR="68580" marT="34290" marB="34290"/>
                </a:tc>
                <a:tc>
                  <a:txBody>
                    <a:bodyPr/>
                    <a:lstStyle/>
                    <a:p>
                      <a:r>
                        <a:rPr lang="en-US" sz="900" dirty="0"/>
                        <a:t>% of Total Fire Hydrants in Service</a:t>
                      </a:r>
                    </a:p>
                  </a:txBody>
                  <a:tcPr marL="68580" marR="68580" marT="34290" marB="34290"/>
                </a:tc>
                <a:tc>
                  <a:txBody>
                    <a:bodyPr/>
                    <a:lstStyle/>
                    <a:p>
                      <a:r>
                        <a:rPr lang="en-US" sz="900" baseline="0" dirty="0"/>
                        <a:t>% of Fire Hydrants Inspected Each Year</a:t>
                      </a:r>
                      <a:endParaRPr lang="en-US" sz="900" dirty="0"/>
                    </a:p>
                  </a:txBody>
                  <a:tcPr marL="68580" marR="68580" marT="34290" marB="34290"/>
                </a:tc>
                <a:extLst>
                  <a:ext uri="{0D108BD9-81ED-4DB2-BD59-A6C34878D82A}">
                    <a16:rowId xmlns:a16="http://schemas.microsoft.com/office/drawing/2014/main" val="3181496787"/>
                  </a:ext>
                </a:extLst>
              </a:tr>
              <a:tr h="370855">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To measure the level</a:t>
                      </a:r>
                      <a:r>
                        <a:rPr lang="en-US" sz="900" kern="1200" baseline="0" dirty="0">
                          <a:solidFill>
                            <a:schemeClr val="tx1"/>
                          </a:solidFill>
                          <a:effectLst/>
                          <a:latin typeface="+mn-lt"/>
                          <a:ea typeface="+mn-ea"/>
                          <a:cs typeface="+mn-cs"/>
                        </a:rPr>
                        <a:t> of service and usability of fire hydrants to make sure all are in good working order when needed.</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 measure</a:t>
                      </a:r>
                      <a:r>
                        <a:rPr lang="en-US" sz="900" kern="1200" baseline="0" dirty="0">
                          <a:solidFill>
                            <a:schemeClr val="tx1"/>
                          </a:solidFill>
                          <a:effectLst/>
                          <a:latin typeface="+mn-lt"/>
                          <a:ea typeface="+mn-ea"/>
                          <a:cs typeface="+mn-cs"/>
                        </a:rPr>
                        <a:t> efforts to inspect and maintain fire hydrants.  Inspections and flushing of hydrants is done to improve the quality and flow of the water.</a:t>
                      </a:r>
                      <a:endParaRPr lang="en-US" sz="900" dirty="0"/>
                    </a:p>
                    <a:p>
                      <a:endParaRPr lang="en-US" sz="900" dirty="0"/>
                    </a:p>
                  </a:txBody>
                  <a:tcPr marL="68580" marR="68580" marT="34290" marB="34290"/>
                </a:tc>
                <a:extLst>
                  <a:ext uri="{0D108BD9-81ED-4DB2-BD59-A6C34878D82A}">
                    <a16:rowId xmlns:a16="http://schemas.microsoft.com/office/drawing/2014/main" val="433308556"/>
                  </a:ext>
                </a:extLst>
              </a:tr>
              <a:tr h="261267">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65145">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Water Department Data</a:t>
                      </a:r>
                    </a:p>
                  </a:txBody>
                  <a:tcPr marL="68580" marR="68580" marT="34290" marB="34290"/>
                </a:tc>
                <a:tc>
                  <a:txBody>
                    <a:bodyPr/>
                    <a:lstStyle/>
                    <a:p>
                      <a:r>
                        <a:rPr lang="en-US" sz="900" dirty="0"/>
                        <a:t>Water Department</a:t>
                      </a:r>
                      <a:r>
                        <a:rPr lang="en-US" sz="900" baseline="0" dirty="0"/>
                        <a:t> Data</a:t>
                      </a:r>
                      <a:endParaRPr lang="en-US" sz="900" dirty="0"/>
                    </a:p>
                  </a:txBody>
                  <a:tcPr marL="68580" marR="68580" marT="34290" marB="34290"/>
                </a:tc>
                <a:extLst>
                  <a:ext uri="{0D108BD9-81ED-4DB2-BD59-A6C34878D82A}">
                    <a16:rowId xmlns:a16="http://schemas.microsoft.com/office/drawing/2014/main" val="3852879732"/>
                  </a:ext>
                </a:extLst>
              </a:tr>
              <a:tr h="3572608">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710146">
                <a:tc>
                  <a:txBody>
                    <a:bodyPr/>
                    <a:lstStyle/>
                    <a:p>
                      <a:r>
                        <a:rPr lang="en-US" sz="900" dirty="0"/>
                        <a:t>Other/ comments</a:t>
                      </a:r>
                    </a:p>
                  </a:txBody>
                  <a:tcPr marL="68580" marR="68580" marT="34290" marB="34290"/>
                </a:tc>
                <a:tc>
                  <a:txBody>
                    <a:bodyPr/>
                    <a:lstStyle/>
                    <a:p>
                      <a:r>
                        <a:rPr lang="en-US" sz="900" dirty="0">
                          <a:solidFill>
                            <a:schemeClr val="tx1"/>
                          </a:solidFill>
                        </a:rPr>
                        <a:t>Our goal is to keep 100% of the fire hydrants in service.</a:t>
                      </a:r>
                    </a:p>
                    <a:p>
                      <a:endParaRPr lang="en-US" sz="900" dirty="0">
                        <a:solidFill>
                          <a:schemeClr val="tx1"/>
                        </a:solidFill>
                      </a:endParaRPr>
                    </a:p>
                    <a:p>
                      <a:r>
                        <a:rPr lang="en-US" sz="900" dirty="0">
                          <a:solidFill>
                            <a:schemeClr val="tx1"/>
                          </a:solidFill>
                        </a:rPr>
                        <a:t>The City maintains approximately 2,580 fire hydrants</a:t>
                      </a:r>
                      <a:r>
                        <a:rPr lang="en-US" sz="900" dirty="0">
                          <a:solidFill>
                            <a:srgbClr val="FF0000"/>
                          </a:solidFill>
                        </a:rPr>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All fire hydrants are inspected each year and</a:t>
                      </a:r>
                      <a:r>
                        <a:rPr lang="en-US" sz="900" baseline="0" dirty="0"/>
                        <a:t> therefore our goal is 100%.</a:t>
                      </a:r>
                      <a:r>
                        <a:rPr lang="en-US" sz="900" dirty="0"/>
                        <a:t> </a:t>
                      </a:r>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26</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177408" y="6386167"/>
            <a:ext cx="1170533" cy="335309"/>
          </a:xfrm>
          <a:prstGeom prst="rect">
            <a:avLst/>
          </a:prstGeom>
        </p:spPr>
      </p:pic>
      <p:sp>
        <p:nvSpPr>
          <p:cNvPr id="10"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4" name="Picture 3">
            <a:extLst>
              <a:ext uri="{FF2B5EF4-FFF2-40B4-BE49-F238E27FC236}">
                <a16:creationId xmlns:a16="http://schemas.microsoft.com/office/drawing/2014/main" id="{6186C1E9-10BA-4531-9336-B85350C8C874}"/>
              </a:ext>
            </a:extLst>
          </p:cNvPr>
          <p:cNvPicPr>
            <a:picLocks noChangeAspect="1"/>
          </p:cNvPicPr>
          <p:nvPr/>
        </p:nvPicPr>
        <p:blipFill>
          <a:blip r:embed="rId4"/>
          <a:stretch>
            <a:fillRect/>
          </a:stretch>
        </p:blipFill>
        <p:spPr>
          <a:xfrm>
            <a:off x="5182727" y="2124315"/>
            <a:ext cx="3615241" cy="3388995"/>
          </a:xfrm>
          <a:prstGeom prst="rect">
            <a:avLst/>
          </a:prstGeom>
        </p:spPr>
      </p:pic>
      <p:pic>
        <p:nvPicPr>
          <p:cNvPr id="5" name="Picture 4">
            <a:extLst>
              <a:ext uri="{FF2B5EF4-FFF2-40B4-BE49-F238E27FC236}">
                <a16:creationId xmlns:a16="http://schemas.microsoft.com/office/drawing/2014/main" id="{53DFBA77-E88D-4613-B995-754639028D78}"/>
              </a:ext>
            </a:extLst>
          </p:cNvPr>
          <p:cNvPicPr>
            <a:picLocks noChangeAspect="1"/>
          </p:cNvPicPr>
          <p:nvPr/>
        </p:nvPicPr>
        <p:blipFill>
          <a:blip r:embed="rId5"/>
          <a:stretch>
            <a:fillRect/>
          </a:stretch>
        </p:blipFill>
        <p:spPr>
          <a:xfrm>
            <a:off x="1014394" y="2141725"/>
            <a:ext cx="3566469" cy="3401863"/>
          </a:xfrm>
          <a:prstGeom prst="rect">
            <a:avLst/>
          </a:prstGeom>
        </p:spPr>
      </p:pic>
    </p:spTree>
    <p:extLst>
      <p:ext uri="{BB962C8B-B14F-4D97-AF65-F5344CB8AC3E}">
        <p14:creationId xmlns:p14="http://schemas.microsoft.com/office/powerpoint/2010/main" val="86734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9733751"/>
              </p:ext>
            </p:extLst>
          </p:nvPr>
        </p:nvGraphicFramePr>
        <p:xfrm>
          <a:off x="100693" y="170879"/>
          <a:ext cx="8961120" cy="6291470"/>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395388">
                <a:tc>
                  <a:txBody>
                    <a:bodyPr/>
                    <a:lstStyle/>
                    <a:p>
                      <a:r>
                        <a:rPr lang="en-US" sz="900" dirty="0"/>
                        <a:t>Dept.</a:t>
                      </a:r>
                    </a:p>
                  </a:txBody>
                  <a:tcPr marL="68580" marR="68580" marT="34290" marB="34290"/>
                </a:tc>
                <a:tc>
                  <a:txBody>
                    <a:bodyPr/>
                    <a:lstStyle/>
                    <a:p>
                      <a:r>
                        <a:rPr lang="en-US" sz="900" dirty="0"/>
                        <a:t>WATER POLLUTION</a:t>
                      </a:r>
                      <a:r>
                        <a:rPr lang="en-US" sz="900" baseline="0" dirty="0"/>
                        <a:t> CONTROL</a:t>
                      </a:r>
                      <a:endParaRPr lang="en-US" sz="900" dirty="0"/>
                    </a:p>
                  </a:txBody>
                  <a:tcPr marL="68580" marR="68580" marT="34290" marB="34290"/>
                </a:tc>
                <a:tc>
                  <a:txBody>
                    <a:bodyPr/>
                    <a:lstStyle/>
                    <a:p>
                      <a:r>
                        <a:rPr lang="en-US" sz="900" dirty="0"/>
                        <a:t>WATER POLLUTION CONTROL</a:t>
                      </a:r>
                    </a:p>
                  </a:txBody>
                  <a:tcPr marL="68580" marR="68580" marT="34290" marB="34290"/>
                </a:tc>
                <a:extLst>
                  <a:ext uri="{0D108BD9-81ED-4DB2-BD59-A6C34878D82A}">
                    <a16:rowId xmlns:a16="http://schemas.microsoft.com/office/drawing/2014/main" val="1501187898"/>
                  </a:ext>
                </a:extLst>
              </a:tr>
              <a:tr h="338251">
                <a:tc>
                  <a:txBody>
                    <a:bodyPr/>
                    <a:lstStyle/>
                    <a:p>
                      <a:r>
                        <a:rPr lang="en-US" sz="900" dirty="0"/>
                        <a:t>KPI Measure</a:t>
                      </a:r>
                    </a:p>
                  </a:txBody>
                  <a:tcPr marL="68580" marR="68580" marT="34290" marB="34290"/>
                </a:tc>
                <a:tc>
                  <a:txBody>
                    <a:bodyPr/>
                    <a:lstStyle/>
                    <a:p>
                      <a:r>
                        <a:rPr lang="en-US" sz="900" dirty="0"/>
                        <a:t>%</a:t>
                      </a:r>
                      <a:r>
                        <a:rPr lang="en-US" sz="900" baseline="0" dirty="0"/>
                        <a:t> Days in Compliance with NPDES requirements for treatment</a:t>
                      </a:r>
                      <a:endParaRPr lang="en-US" sz="900" dirty="0"/>
                    </a:p>
                  </a:txBody>
                  <a:tcPr marL="68580" marR="68580" marT="34290" marB="34290"/>
                </a:tc>
                <a:tc>
                  <a:txBody>
                    <a:bodyPr/>
                    <a:lstStyle/>
                    <a:p>
                      <a:r>
                        <a:rPr lang="en-US" sz="900" dirty="0"/>
                        <a:t>%</a:t>
                      </a:r>
                      <a:r>
                        <a:rPr lang="en-US" sz="900" baseline="0" dirty="0"/>
                        <a:t> Days in Compliance with NPDES requirements for reporting</a:t>
                      </a:r>
                      <a:endParaRPr lang="en-US" sz="900" dirty="0"/>
                    </a:p>
                  </a:txBody>
                  <a:tcPr marL="68580" marR="68580" marT="34290" marB="34290"/>
                </a:tc>
                <a:extLst>
                  <a:ext uri="{0D108BD9-81ED-4DB2-BD59-A6C34878D82A}">
                    <a16:rowId xmlns:a16="http://schemas.microsoft.com/office/drawing/2014/main" val="3181496787"/>
                  </a:ext>
                </a:extLst>
              </a:tr>
              <a:tr h="338251">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Ensure</a:t>
                      </a:r>
                      <a:r>
                        <a:rPr lang="en-US" sz="900" kern="1200" baseline="0" dirty="0">
                          <a:solidFill>
                            <a:schemeClr val="tx1"/>
                          </a:solidFill>
                          <a:effectLst/>
                          <a:latin typeface="+mn-lt"/>
                          <a:ea typeface="+mn-ea"/>
                          <a:cs typeface="+mn-cs"/>
                        </a:rPr>
                        <a:t> a final effluent quality for compliance with requirements specified by the U.S. EPA and the Ohio EPA.</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0" dirty="0">
                          <a:solidFill>
                            <a:schemeClr val="tx1"/>
                          </a:solidFill>
                          <a:effectLst/>
                          <a:latin typeface="+mn-lt"/>
                          <a:ea typeface="+mn-ea"/>
                          <a:cs typeface="+mn-cs"/>
                        </a:rPr>
                        <a:t>To comply with monthly reporting – completing and submitting Discharge Monitoring Reports to the Ohio EPA.</a:t>
                      </a:r>
                      <a:endParaRPr lang="en-US" sz="900" dirty="0"/>
                    </a:p>
                  </a:txBody>
                  <a:tcPr marL="68580" marR="68580" marT="34290" marB="34290"/>
                </a:tc>
                <a:extLst>
                  <a:ext uri="{0D108BD9-81ED-4DB2-BD59-A6C34878D82A}">
                    <a16:rowId xmlns:a16="http://schemas.microsoft.com/office/drawing/2014/main" val="433308556"/>
                  </a:ext>
                </a:extLst>
              </a:tr>
              <a:tr h="418311">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435276">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WPC</a:t>
                      </a:r>
                      <a:r>
                        <a:rPr lang="en-US" sz="900" baseline="0" dirty="0"/>
                        <a:t> Department data</a:t>
                      </a:r>
                      <a:endParaRPr lang="en-US" sz="900" dirty="0"/>
                    </a:p>
                  </a:txBody>
                  <a:tcPr marL="68580" marR="68580" marT="34290" marB="34290"/>
                </a:tc>
                <a:tc>
                  <a:txBody>
                    <a:bodyPr/>
                    <a:lstStyle/>
                    <a:p>
                      <a:r>
                        <a:rPr lang="en-US" sz="900" baseline="0" dirty="0"/>
                        <a:t>WPC Department data</a:t>
                      </a:r>
                      <a:endParaRPr lang="en-US" sz="900" dirty="0"/>
                    </a:p>
                  </a:txBody>
                  <a:tcPr marL="68580" marR="68580" marT="34290" marB="34290"/>
                </a:tc>
                <a:extLst>
                  <a:ext uri="{0D108BD9-81ED-4DB2-BD59-A6C34878D82A}">
                    <a16:rowId xmlns:a16="http://schemas.microsoft.com/office/drawing/2014/main" val="3852879732"/>
                  </a:ext>
                </a:extLst>
              </a:tr>
              <a:tr h="3299599">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1057096">
                <a:tc>
                  <a:txBody>
                    <a:bodyPr/>
                    <a:lstStyle/>
                    <a:p>
                      <a:r>
                        <a:rPr lang="en-US" sz="900" dirty="0"/>
                        <a:t>Other/ comments</a:t>
                      </a:r>
                    </a:p>
                  </a:txBody>
                  <a:tcPr marL="68580" marR="68580" marT="34290" marB="34290"/>
                </a:tc>
                <a:tc>
                  <a:txBody>
                    <a:bodyPr/>
                    <a:lstStyle/>
                    <a:p>
                      <a:r>
                        <a:rPr lang="en-US" sz="900" dirty="0"/>
                        <a:t>Our target is 100%</a:t>
                      </a:r>
                    </a:p>
                    <a:p>
                      <a:endParaRPr lang="en-US" sz="900" dirty="0"/>
                    </a:p>
                    <a:p>
                      <a:r>
                        <a:rPr lang="en-US" sz="900" dirty="0"/>
                        <a:t>NPDES – National Pollutant</a:t>
                      </a:r>
                      <a:r>
                        <a:rPr lang="en-US" sz="900" baseline="0" dirty="0"/>
                        <a:t> Discharge Elimination System</a:t>
                      </a:r>
                    </a:p>
                    <a:p>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City Of Findlay Wastewater Treatment Plant provides wastewater treatment of residential, commercial and industrial wastewater. The Wastewater Treatment Plant treats on average four (4) billion gallons a year.</a:t>
                      </a:r>
                    </a:p>
                  </a:txBody>
                  <a:tcPr marL="68580" marR="68580" marT="34290" marB="34290"/>
                </a:tc>
                <a:tc>
                  <a:txBody>
                    <a:bodyPr/>
                    <a:lstStyle/>
                    <a:p>
                      <a:r>
                        <a:rPr lang="en-US" sz="900" dirty="0"/>
                        <a:t>Our target</a:t>
                      </a:r>
                      <a:r>
                        <a:rPr lang="en-US" sz="900" baseline="0" dirty="0"/>
                        <a:t> is 100%</a:t>
                      </a:r>
                      <a:endParaRPr lang="en-US" sz="900" dirty="0"/>
                    </a:p>
                    <a:p>
                      <a:endParaRPr lang="en-US" sz="900" dirty="0"/>
                    </a:p>
                    <a:p>
                      <a:r>
                        <a:rPr lang="en-US" sz="900" dirty="0"/>
                        <a:t>NPDES – National Pollutant</a:t>
                      </a:r>
                      <a:r>
                        <a:rPr lang="en-US" sz="900" baseline="0" dirty="0"/>
                        <a:t> Discharge Elimination System</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27</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196544" y="6462349"/>
            <a:ext cx="1170533" cy="335309"/>
          </a:xfrm>
          <a:prstGeom prst="rect">
            <a:avLst/>
          </a:prstGeom>
        </p:spPr>
      </p:pic>
      <p:sp>
        <p:nvSpPr>
          <p:cNvPr id="10" name="Footer Placeholder 9"/>
          <p:cNvSpPr>
            <a:spLocks noGrp="1"/>
          </p:cNvSpPr>
          <p:nvPr>
            <p:ph type="ftr" sz="quarter" idx="11"/>
          </p:nvPr>
        </p:nvSpPr>
        <p:spPr>
          <a:xfrm>
            <a:off x="3077390" y="6455243"/>
            <a:ext cx="3380560" cy="365125"/>
          </a:xfrm>
        </p:spPr>
        <p:txBody>
          <a:bodyPr/>
          <a:lstStyle/>
          <a:p>
            <a:r>
              <a:rPr lang="en-US" sz="1000" dirty="0"/>
              <a:t>(Scroll or page up/down to see more departmental KPIs)</a:t>
            </a:r>
          </a:p>
        </p:txBody>
      </p:sp>
      <p:graphicFrame>
        <p:nvGraphicFramePr>
          <p:cNvPr id="13" name="Chart 1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536883232"/>
              </p:ext>
            </p:extLst>
          </p:nvPr>
        </p:nvGraphicFramePr>
        <p:xfrm>
          <a:off x="4919379" y="2185152"/>
          <a:ext cx="4040063" cy="3104327"/>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3FC52A36-C535-4A77-B8E5-F605F6160600}"/>
              </a:ext>
            </a:extLst>
          </p:cNvPr>
          <p:cNvPicPr>
            <a:picLocks noChangeAspect="1"/>
          </p:cNvPicPr>
          <p:nvPr/>
        </p:nvPicPr>
        <p:blipFill>
          <a:blip r:embed="rId5"/>
          <a:stretch>
            <a:fillRect/>
          </a:stretch>
        </p:blipFill>
        <p:spPr>
          <a:xfrm>
            <a:off x="762529" y="2197916"/>
            <a:ext cx="4017379" cy="3094808"/>
          </a:xfrm>
          <a:prstGeom prst="rect">
            <a:avLst/>
          </a:prstGeom>
        </p:spPr>
      </p:pic>
    </p:spTree>
    <p:extLst>
      <p:ext uri="{BB962C8B-B14F-4D97-AF65-F5344CB8AC3E}">
        <p14:creationId xmlns:p14="http://schemas.microsoft.com/office/powerpoint/2010/main" val="260543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0998563"/>
              </p:ext>
            </p:extLst>
          </p:nvPr>
        </p:nvGraphicFramePr>
        <p:xfrm>
          <a:off x="1" y="265449"/>
          <a:ext cx="9144001" cy="6090902"/>
        </p:xfrm>
        <a:graphic>
          <a:graphicData uri="http://schemas.openxmlformats.org/drawingml/2006/table">
            <a:tbl>
              <a:tblPr firstRow="1" bandRow="1">
                <a:tableStyleId>{BDBED569-4797-4DF1-A0F4-6AAB3CD982D8}</a:tableStyleId>
              </a:tblPr>
              <a:tblGrid>
                <a:gridCol w="1122298">
                  <a:extLst>
                    <a:ext uri="{9D8B030D-6E8A-4147-A177-3AD203B41FA5}">
                      <a16:colId xmlns:a16="http://schemas.microsoft.com/office/drawing/2014/main" val="1165968090"/>
                    </a:ext>
                  </a:extLst>
                </a:gridCol>
                <a:gridCol w="3919484">
                  <a:extLst>
                    <a:ext uri="{9D8B030D-6E8A-4147-A177-3AD203B41FA5}">
                      <a16:colId xmlns:a16="http://schemas.microsoft.com/office/drawing/2014/main" val="1456978279"/>
                    </a:ext>
                  </a:extLst>
                </a:gridCol>
                <a:gridCol w="4102219">
                  <a:extLst>
                    <a:ext uri="{9D8B030D-6E8A-4147-A177-3AD203B41FA5}">
                      <a16:colId xmlns:a16="http://schemas.microsoft.com/office/drawing/2014/main" val="179723549"/>
                    </a:ext>
                  </a:extLst>
                </a:gridCol>
              </a:tblGrid>
              <a:tr h="446515">
                <a:tc>
                  <a:txBody>
                    <a:bodyPr/>
                    <a:lstStyle/>
                    <a:p>
                      <a:r>
                        <a:rPr lang="en-US" sz="900" dirty="0"/>
                        <a:t>Dept.</a:t>
                      </a:r>
                    </a:p>
                  </a:txBody>
                  <a:tcPr marL="68580" marR="68580" marT="34290" marB="34290"/>
                </a:tc>
                <a:tc>
                  <a:txBody>
                    <a:bodyPr/>
                    <a:lstStyle/>
                    <a:p>
                      <a:r>
                        <a:rPr lang="en-US" sz="900" dirty="0"/>
                        <a:t>WATER POLLUTION</a:t>
                      </a:r>
                      <a:r>
                        <a:rPr lang="en-US" sz="900" baseline="0" dirty="0"/>
                        <a:t> CONTROL</a:t>
                      </a:r>
                      <a:endParaRPr lang="en-US" sz="900" dirty="0"/>
                    </a:p>
                  </a:txBody>
                  <a:tcPr marL="68580" marR="68580" marT="34290" marB="34290"/>
                </a:tc>
                <a:tc>
                  <a:txBody>
                    <a:bodyPr/>
                    <a:lstStyle/>
                    <a:p>
                      <a:r>
                        <a:rPr lang="en-US" sz="900" dirty="0"/>
                        <a:t>WATER POLLUTION CONTROL</a:t>
                      </a:r>
                    </a:p>
                  </a:txBody>
                  <a:tcPr marL="68580" marR="68580" marT="34290" marB="34290"/>
                </a:tc>
                <a:extLst>
                  <a:ext uri="{0D108BD9-81ED-4DB2-BD59-A6C34878D82A}">
                    <a16:rowId xmlns:a16="http://schemas.microsoft.com/office/drawing/2014/main" val="1501187898"/>
                  </a:ext>
                </a:extLst>
              </a:tr>
              <a:tr h="347025">
                <a:tc>
                  <a:txBody>
                    <a:bodyPr/>
                    <a:lstStyle/>
                    <a:p>
                      <a:r>
                        <a:rPr lang="en-US" sz="900" dirty="0"/>
                        <a:t>KPI Measure</a:t>
                      </a:r>
                    </a:p>
                  </a:txBody>
                  <a:tcPr marL="68580" marR="68580" marT="34290" marB="34290"/>
                </a:tc>
                <a:tc>
                  <a:txBody>
                    <a:bodyPr/>
                    <a:lstStyle/>
                    <a:p>
                      <a:r>
                        <a:rPr lang="en-US" sz="900" dirty="0"/>
                        <a:t>Footage</a:t>
                      </a:r>
                      <a:r>
                        <a:rPr lang="en-US" sz="900" baseline="0" dirty="0"/>
                        <a:t> of Sanitary &amp; Storm Sewers Cleaned</a:t>
                      </a:r>
                      <a:endParaRPr lang="en-US" sz="900" dirty="0"/>
                    </a:p>
                  </a:txBody>
                  <a:tcPr marL="68580" marR="68580" marT="34290" marB="34290"/>
                </a:tc>
                <a:tc>
                  <a:txBody>
                    <a:bodyPr/>
                    <a:lstStyle/>
                    <a:p>
                      <a:r>
                        <a:rPr lang="en-US" sz="900" dirty="0"/>
                        <a:t>Catch Basins</a:t>
                      </a:r>
                      <a:r>
                        <a:rPr lang="en-US" sz="900" baseline="0" dirty="0"/>
                        <a:t> Cleaned</a:t>
                      </a:r>
                      <a:endParaRPr lang="en-US" sz="900" dirty="0"/>
                    </a:p>
                  </a:txBody>
                  <a:tcPr marL="68580" marR="68580" marT="34290" marB="34290"/>
                </a:tc>
                <a:extLst>
                  <a:ext uri="{0D108BD9-81ED-4DB2-BD59-A6C34878D82A}">
                    <a16:rowId xmlns:a16="http://schemas.microsoft.com/office/drawing/2014/main" val="3181496787"/>
                  </a:ext>
                </a:extLst>
              </a:tr>
              <a:tr h="365185">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To</a:t>
                      </a:r>
                      <a:r>
                        <a:rPr lang="en-US" sz="900" kern="1200" baseline="0" dirty="0">
                          <a:solidFill>
                            <a:schemeClr val="tx1"/>
                          </a:solidFill>
                          <a:effectLst/>
                          <a:latin typeface="+mn-lt"/>
                          <a:ea typeface="+mn-ea"/>
                          <a:cs typeface="+mn-cs"/>
                        </a:rPr>
                        <a:t> ensure we maintain our infrastructure and keep it working consistently and properly.</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a:t>
                      </a:r>
                      <a:r>
                        <a:rPr lang="en-US" sz="900" kern="1200" baseline="0" dirty="0">
                          <a:solidFill>
                            <a:schemeClr val="tx1"/>
                          </a:solidFill>
                          <a:effectLst/>
                          <a:latin typeface="+mn-lt"/>
                          <a:ea typeface="+mn-ea"/>
                          <a:cs typeface="+mn-cs"/>
                        </a:rPr>
                        <a:t> ensure we maintain our infrastructure and keep it working consistently and properly.</a:t>
                      </a:r>
                      <a:endParaRPr lang="en-US" sz="900" dirty="0"/>
                    </a:p>
                  </a:txBody>
                  <a:tcPr marL="68580" marR="68580" marT="34290" marB="34290"/>
                </a:tc>
                <a:extLst>
                  <a:ext uri="{0D108BD9-81ED-4DB2-BD59-A6C34878D82A}">
                    <a16:rowId xmlns:a16="http://schemas.microsoft.com/office/drawing/2014/main" val="433308556"/>
                  </a:ext>
                </a:extLst>
              </a:tr>
              <a:tr h="257272">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59562">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WPC</a:t>
                      </a:r>
                      <a:r>
                        <a:rPr lang="en-US" sz="900" baseline="0" dirty="0"/>
                        <a:t> Department data</a:t>
                      </a:r>
                      <a:endParaRPr lang="en-US" sz="900" dirty="0"/>
                    </a:p>
                  </a:txBody>
                  <a:tcPr marL="68580" marR="68580" marT="34290" marB="34290"/>
                </a:tc>
                <a:tc>
                  <a:txBody>
                    <a:bodyPr/>
                    <a:lstStyle/>
                    <a:p>
                      <a:r>
                        <a:rPr lang="en-US" sz="900" baseline="0" dirty="0"/>
                        <a:t>WPC Department data</a:t>
                      </a:r>
                      <a:endParaRPr lang="en-US" sz="900" dirty="0"/>
                    </a:p>
                  </a:txBody>
                  <a:tcPr marL="68580" marR="68580" marT="34290" marB="34290"/>
                </a:tc>
                <a:extLst>
                  <a:ext uri="{0D108BD9-81ED-4DB2-BD59-A6C34878D82A}">
                    <a16:rowId xmlns:a16="http://schemas.microsoft.com/office/drawing/2014/main" val="3852879732"/>
                  </a:ext>
                </a:extLst>
              </a:tr>
              <a:tr h="3517986">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797357">
                <a:tc>
                  <a:txBody>
                    <a:bodyPr/>
                    <a:lstStyle/>
                    <a:p>
                      <a:r>
                        <a:rPr lang="en-US" sz="900" dirty="0"/>
                        <a:t>Other/ comments</a:t>
                      </a:r>
                    </a:p>
                  </a:txBody>
                  <a:tcPr marL="68580" marR="68580" marT="34290" marB="34290"/>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sanitary sewer system has over 17,000 customers and is estimated to consist of over three hundred (300) miles of sanitary sewer, several thousand manholes and approximately six thousand four hundred (6,400) catch basins.  It is</a:t>
                      </a:r>
                      <a:r>
                        <a:rPr lang="en-US" sz="900" kern="1200" baseline="0" dirty="0">
                          <a:solidFill>
                            <a:schemeClr val="tx1"/>
                          </a:solidFill>
                          <a:effectLst/>
                          <a:latin typeface="+mn-lt"/>
                          <a:ea typeface="+mn-ea"/>
                          <a:cs typeface="+mn-cs"/>
                        </a:rPr>
                        <a:t> imperative to maintain these systems for proper drainage – especially in times of rain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tx1"/>
                          </a:solidFill>
                          <a:effectLst/>
                          <a:latin typeface="+mn-lt"/>
                          <a:ea typeface="+mn-ea"/>
                          <a:cs typeface="+mn-cs"/>
                        </a:rPr>
                        <a:t>Catch Basins cleaned in 2020 &amp; 2021 adjusted to reflect updated tracking system adopted in 2022. </a:t>
                      </a:r>
                    </a:p>
                  </a:txBody>
                  <a:tcPr marL="68580" marR="68580" marT="34290" marB="34290"/>
                </a:tc>
                <a:tc hMerge="1">
                  <a:txBody>
                    <a:bodyPr/>
                    <a:lstStyle/>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28</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182880" y="6444342"/>
            <a:ext cx="1170533" cy="335309"/>
          </a:xfrm>
          <a:prstGeom prst="rect">
            <a:avLst/>
          </a:prstGeom>
        </p:spPr>
      </p:pic>
      <p:sp>
        <p:nvSpPr>
          <p:cNvPr id="10" name="Footer Placeholder 9"/>
          <p:cNvSpPr>
            <a:spLocks noGrp="1"/>
          </p:cNvSpPr>
          <p:nvPr>
            <p:ph type="ftr" sz="quarter" idx="11"/>
          </p:nvPr>
        </p:nvSpPr>
        <p:spPr>
          <a:xfrm>
            <a:off x="2977072" y="6444342"/>
            <a:ext cx="3380560" cy="365125"/>
          </a:xfrm>
        </p:spPr>
        <p:txBody>
          <a:bodyPr/>
          <a:lstStyle/>
          <a:p>
            <a:r>
              <a:rPr lang="en-US" sz="1000" dirty="0"/>
              <a:t>(Scroll or page up/down to see more departmental KPIs)</a:t>
            </a:r>
          </a:p>
        </p:txBody>
      </p:sp>
      <p:pic>
        <p:nvPicPr>
          <p:cNvPr id="6" name="Picture 5">
            <a:extLst>
              <a:ext uri="{FF2B5EF4-FFF2-40B4-BE49-F238E27FC236}">
                <a16:creationId xmlns:a16="http://schemas.microsoft.com/office/drawing/2014/main" id="{ED716545-E3A1-4CBA-92B6-4B2BDE0AD26C}"/>
              </a:ext>
            </a:extLst>
          </p:cNvPr>
          <p:cNvPicPr>
            <a:picLocks noChangeAspect="1"/>
          </p:cNvPicPr>
          <p:nvPr/>
        </p:nvPicPr>
        <p:blipFill>
          <a:blip r:embed="rId4"/>
          <a:stretch>
            <a:fillRect/>
          </a:stretch>
        </p:blipFill>
        <p:spPr>
          <a:xfrm>
            <a:off x="5137379" y="2122415"/>
            <a:ext cx="3892097" cy="3377112"/>
          </a:xfrm>
          <a:prstGeom prst="rect">
            <a:avLst/>
          </a:prstGeom>
        </p:spPr>
      </p:pic>
      <p:pic>
        <p:nvPicPr>
          <p:cNvPr id="8" name="Picture 7">
            <a:extLst>
              <a:ext uri="{FF2B5EF4-FFF2-40B4-BE49-F238E27FC236}">
                <a16:creationId xmlns:a16="http://schemas.microsoft.com/office/drawing/2014/main" id="{B02FC6AF-1296-4C9D-8E52-2535AE6D4DEF}"/>
              </a:ext>
            </a:extLst>
          </p:cNvPr>
          <p:cNvPicPr>
            <a:picLocks noChangeAspect="1"/>
          </p:cNvPicPr>
          <p:nvPr/>
        </p:nvPicPr>
        <p:blipFill>
          <a:blip r:embed="rId5"/>
          <a:stretch>
            <a:fillRect/>
          </a:stretch>
        </p:blipFill>
        <p:spPr>
          <a:xfrm>
            <a:off x="1431713" y="2097248"/>
            <a:ext cx="3227724" cy="3427120"/>
          </a:xfrm>
          <a:prstGeom prst="rect">
            <a:avLst/>
          </a:prstGeom>
        </p:spPr>
      </p:pic>
    </p:spTree>
    <p:extLst>
      <p:ext uri="{BB962C8B-B14F-4D97-AF65-F5344CB8AC3E}">
        <p14:creationId xmlns:p14="http://schemas.microsoft.com/office/powerpoint/2010/main" val="260053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6032889"/>
              </p:ext>
            </p:extLst>
          </p:nvPr>
        </p:nvGraphicFramePr>
        <p:xfrm>
          <a:off x="166948" y="212217"/>
          <a:ext cx="8743407" cy="6086596"/>
        </p:xfrm>
        <a:graphic>
          <a:graphicData uri="http://schemas.openxmlformats.org/drawingml/2006/table">
            <a:tbl>
              <a:tblPr firstRow="1" bandRow="1">
                <a:tableStyleId>{BDBED569-4797-4DF1-A0F4-6AAB3CD982D8}</a:tableStyleId>
              </a:tblPr>
              <a:tblGrid>
                <a:gridCol w="637274">
                  <a:extLst>
                    <a:ext uri="{9D8B030D-6E8A-4147-A177-3AD203B41FA5}">
                      <a16:colId xmlns:a16="http://schemas.microsoft.com/office/drawing/2014/main" val="1165968090"/>
                    </a:ext>
                  </a:extLst>
                </a:gridCol>
                <a:gridCol w="3804097">
                  <a:extLst>
                    <a:ext uri="{9D8B030D-6E8A-4147-A177-3AD203B41FA5}">
                      <a16:colId xmlns:a16="http://schemas.microsoft.com/office/drawing/2014/main" val="1456978279"/>
                    </a:ext>
                  </a:extLst>
                </a:gridCol>
                <a:gridCol w="4302036">
                  <a:extLst>
                    <a:ext uri="{9D8B030D-6E8A-4147-A177-3AD203B41FA5}">
                      <a16:colId xmlns:a16="http://schemas.microsoft.com/office/drawing/2014/main" val="179723549"/>
                    </a:ext>
                  </a:extLst>
                </a:gridCol>
              </a:tblGrid>
              <a:tr h="414901">
                <a:tc>
                  <a:txBody>
                    <a:bodyPr/>
                    <a:lstStyle/>
                    <a:p>
                      <a:r>
                        <a:rPr lang="en-US" sz="900" dirty="0"/>
                        <a:t>Dept.</a:t>
                      </a:r>
                    </a:p>
                  </a:txBody>
                  <a:tcPr marL="68580" marR="68580" marT="34290" marB="34290"/>
                </a:tc>
                <a:tc>
                  <a:txBody>
                    <a:bodyPr/>
                    <a:lstStyle/>
                    <a:p>
                      <a:r>
                        <a:rPr lang="en-US" sz="900" dirty="0"/>
                        <a:t>WATER POLLUTION</a:t>
                      </a:r>
                      <a:r>
                        <a:rPr lang="en-US" sz="900" baseline="0" dirty="0"/>
                        <a:t> CONTROL</a:t>
                      </a:r>
                      <a:endParaRPr lang="en-US" sz="900" dirty="0"/>
                    </a:p>
                  </a:txBody>
                  <a:tcPr marL="68580" marR="68580" marT="34290" marB="34290"/>
                </a:tc>
                <a:tc>
                  <a:txBody>
                    <a:bodyPr/>
                    <a:lstStyle/>
                    <a:p>
                      <a:r>
                        <a:rPr lang="en-US" sz="900" dirty="0"/>
                        <a:t>WATER POLLUTION CONTROL</a:t>
                      </a:r>
                    </a:p>
                  </a:txBody>
                  <a:tcPr marL="68580" marR="68580" marT="34290" marB="34290"/>
                </a:tc>
                <a:extLst>
                  <a:ext uri="{0D108BD9-81ED-4DB2-BD59-A6C34878D82A}">
                    <a16:rowId xmlns:a16="http://schemas.microsoft.com/office/drawing/2014/main" val="1501187898"/>
                  </a:ext>
                </a:extLst>
              </a:tr>
              <a:tr h="337583">
                <a:tc>
                  <a:txBody>
                    <a:bodyPr/>
                    <a:lstStyle/>
                    <a:p>
                      <a:r>
                        <a:rPr lang="en-US" sz="900" dirty="0"/>
                        <a:t>KPI Measure</a:t>
                      </a:r>
                    </a:p>
                  </a:txBody>
                  <a:tcPr marL="68580" marR="68580" marT="34290" marB="34290"/>
                </a:tc>
                <a:tc>
                  <a:txBody>
                    <a:bodyPr/>
                    <a:lstStyle/>
                    <a:p>
                      <a:r>
                        <a:rPr lang="en-US" sz="900" dirty="0"/>
                        <a:t>Footage</a:t>
                      </a:r>
                      <a:r>
                        <a:rPr lang="en-US" sz="900" baseline="0" dirty="0"/>
                        <a:t> of Sanitary &amp; Storm Sewer Lines Televised</a:t>
                      </a:r>
                      <a:endParaRPr lang="en-US" sz="900" dirty="0"/>
                    </a:p>
                  </a:txBody>
                  <a:tcPr marL="68580" marR="68580" marT="34290" marB="34290"/>
                </a:tc>
                <a:tc>
                  <a:txBody>
                    <a:bodyPr/>
                    <a:lstStyle/>
                    <a:p>
                      <a:r>
                        <a:rPr lang="en-US" sz="900" dirty="0"/>
                        <a:t>Sewe</a:t>
                      </a:r>
                      <a:r>
                        <a:rPr lang="en-US" sz="900" baseline="0" dirty="0"/>
                        <a:t>r Problem Complaints - % that are the responsibility of the City</a:t>
                      </a:r>
                      <a:endParaRPr lang="en-US" sz="900" dirty="0"/>
                    </a:p>
                  </a:txBody>
                  <a:tcPr marL="68580" marR="68580" marT="34290" marB="34290"/>
                </a:tc>
                <a:extLst>
                  <a:ext uri="{0D108BD9-81ED-4DB2-BD59-A6C34878D82A}">
                    <a16:rowId xmlns:a16="http://schemas.microsoft.com/office/drawing/2014/main" val="3181496787"/>
                  </a:ext>
                </a:extLst>
              </a:tr>
              <a:tr h="339329">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To</a:t>
                      </a:r>
                      <a:r>
                        <a:rPr lang="en-US" sz="900" kern="1200" baseline="0" dirty="0">
                          <a:solidFill>
                            <a:schemeClr val="tx1"/>
                          </a:solidFill>
                          <a:effectLst/>
                          <a:latin typeface="+mn-lt"/>
                          <a:ea typeface="+mn-ea"/>
                          <a:cs typeface="+mn-cs"/>
                        </a:rPr>
                        <a:t> ensure we maintain our infrastructure.  We televise lines to ensure flow capacity and assess the need for repairs &amp; maintenance.</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a:t>
                      </a:r>
                      <a:r>
                        <a:rPr lang="en-US" sz="900" kern="1200" baseline="0" dirty="0">
                          <a:solidFill>
                            <a:schemeClr val="tx1"/>
                          </a:solidFill>
                          <a:effectLst/>
                          <a:latin typeface="+mn-lt"/>
                          <a:ea typeface="+mn-ea"/>
                          <a:cs typeface="+mn-cs"/>
                        </a:rPr>
                        <a:t> ensure we maintain and repair our infrastructure and swiftly address problems that are our responsibility.</a:t>
                      </a:r>
                      <a:endParaRPr lang="en-US" sz="900" dirty="0"/>
                    </a:p>
                  </a:txBody>
                  <a:tcPr marL="68580" marR="68580" marT="34290" marB="34290"/>
                </a:tc>
                <a:extLst>
                  <a:ext uri="{0D108BD9-81ED-4DB2-BD59-A6C34878D82A}">
                    <a16:rowId xmlns:a16="http://schemas.microsoft.com/office/drawing/2014/main" val="433308556"/>
                  </a:ext>
                </a:extLst>
              </a:tr>
              <a:tr h="239057">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37583">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WPC</a:t>
                      </a:r>
                      <a:r>
                        <a:rPr lang="en-US" sz="900" baseline="0" dirty="0"/>
                        <a:t> Department data</a:t>
                      </a:r>
                      <a:endParaRPr lang="en-US" sz="900" dirty="0"/>
                    </a:p>
                  </a:txBody>
                  <a:tcPr marL="68580" marR="68580" marT="34290" marB="34290"/>
                </a:tc>
                <a:tc>
                  <a:txBody>
                    <a:bodyPr/>
                    <a:lstStyle/>
                    <a:p>
                      <a:r>
                        <a:rPr lang="en-US" sz="900" baseline="0" dirty="0"/>
                        <a:t>WPC Department data</a:t>
                      </a:r>
                      <a:endParaRPr lang="en-US" sz="900" dirty="0"/>
                    </a:p>
                  </a:txBody>
                  <a:tcPr marL="68580" marR="68580" marT="34290" marB="34290"/>
                </a:tc>
                <a:extLst>
                  <a:ext uri="{0D108BD9-81ED-4DB2-BD59-A6C34878D82A}">
                    <a16:rowId xmlns:a16="http://schemas.microsoft.com/office/drawing/2014/main" val="3852879732"/>
                  </a:ext>
                </a:extLst>
              </a:tr>
              <a:tr h="3297910">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546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Other/ comments</a:t>
                      </a:r>
                    </a:p>
                    <a:p>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txBody>
                  <a:tcPr marL="68580" marR="68580" marT="34290" marB="34290"/>
                </a:tc>
                <a:tc>
                  <a:txBody>
                    <a:bodyPr/>
                    <a:lstStyle/>
                    <a:p>
                      <a:r>
                        <a:rPr lang="en-US" sz="900" dirty="0"/>
                        <a:t>Our</a:t>
                      </a:r>
                      <a:r>
                        <a:rPr lang="en-US" sz="900" baseline="0" dirty="0"/>
                        <a:t> target is for sewer complaints to be the City’s responsibility no more than 10% of the time.  A homeowner’s private line begins a the point of connection to the sewer main.</a:t>
                      </a:r>
                    </a:p>
                    <a:p>
                      <a:endParaRPr lang="en-US" sz="900" dirty="0"/>
                    </a:p>
                  </a:txBody>
                  <a:tcPr marL="68580" marR="68580" marT="34290" marB="34290"/>
                </a:tc>
                <a:extLst>
                  <a:ext uri="{0D108BD9-81ED-4DB2-BD59-A6C34878D82A}">
                    <a16:rowId xmlns:a16="http://schemas.microsoft.com/office/drawing/2014/main" val="241067115"/>
                  </a:ext>
                </a:extLst>
              </a:tr>
              <a:tr h="559719">
                <a:tc>
                  <a:txBody>
                    <a:bodyPr/>
                    <a:lstStyle/>
                    <a:p>
                      <a:endParaRPr lang="en-US" sz="900" dirty="0"/>
                    </a:p>
                  </a:txBody>
                  <a:tcPr marL="68580" marR="68580" marT="34290" marB="34290">
                    <a:solidFill>
                      <a:schemeClr val="bg1">
                        <a:alpha val="2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sanitary sewer system has over 17,000 customers and is estimated to consist of over three hundred (300) miles of sanitary sewer, several thousand manholes and approximately six thousand four hundred (6,400) catch basins.</a:t>
                      </a:r>
                    </a:p>
                  </a:txBody>
                  <a:tcPr marL="68580" marR="68580" marT="34290" marB="34290">
                    <a:solidFill>
                      <a:schemeClr val="bg1">
                        <a:alpha val="20000"/>
                      </a:schemeClr>
                    </a:solidFill>
                  </a:tcPr>
                </a:tc>
                <a:tc hMerge="1">
                  <a:txBody>
                    <a:bodyPr/>
                    <a:lstStyle/>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29</a:t>
            </a:fld>
            <a:endParaRPr lang="en-US"/>
          </a:p>
        </p:txBody>
      </p:sp>
      <p:pic>
        <p:nvPicPr>
          <p:cNvPr id="5" name="Picture 4">
            <a:hlinkClick r:id="rId2" action="ppaction://hlinksldjump"/>
          </p:cNvPr>
          <p:cNvPicPr>
            <a:picLocks noChangeAspect="1"/>
          </p:cNvPicPr>
          <p:nvPr/>
        </p:nvPicPr>
        <p:blipFill>
          <a:blip r:embed="rId3"/>
          <a:stretch>
            <a:fillRect/>
          </a:stretch>
        </p:blipFill>
        <p:spPr>
          <a:xfrm>
            <a:off x="260141" y="6444342"/>
            <a:ext cx="1170533" cy="335309"/>
          </a:xfrm>
          <a:prstGeom prst="rect">
            <a:avLst/>
          </a:prstGeom>
        </p:spPr>
      </p:pic>
      <p:sp>
        <p:nvSpPr>
          <p:cNvPr id="10" name="Footer Placeholder 9"/>
          <p:cNvSpPr>
            <a:spLocks noGrp="1"/>
          </p:cNvSpPr>
          <p:nvPr>
            <p:ph type="ftr" sz="quarter" idx="11"/>
          </p:nvPr>
        </p:nvSpPr>
        <p:spPr>
          <a:xfrm>
            <a:off x="2994931" y="6443436"/>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9DC6F089-FF1E-4109-AA5B-DA36B2DE5512}"/>
              </a:ext>
            </a:extLst>
          </p:cNvPr>
          <p:cNvPicPr>
            <a:picLocks noChangeAspect="1"/>
          </p:cNvPicPr>
          <p:nvPr/>
        </p:nvPicPr>
        <p:blipFill>
          <a:blip r:embed="rId4"/>
          <a:stretch>
            <a:fillRect/>
          </a:stretch>
        </p:blipFill>
        <p:spPr>
          <a:xfrm>
            <a:off x="1065595" y="1934782"/>
            <a:ext cx="3229568" cy="3203868"/>
          </a:xfrm>
          <a:prstGeom prst="rect">
            <a:avLst/>
          </a:prstGeom>
        </p:spPr>
      </p:pic>
      <p:pic>
        <p:nvPicPr>
          <p:cNvPr id="4" name="Picture 3">
            <a:extLst>
              <a:ext uri="{FF2B5EF4-FFF2-40B4-BE49-F238E27FC236}">
                <a16:creationId xmlns:a16="http://schemas.microsoft.com/office/drawing/2014/main" id="{8F1C6152-3CCA-478F-B378-4C7139B6C1A2}"/>
              </a:ext>
            </a:extLst>
          </p:cNvPr>
          <p:cNvPicPr>
            <a:picLocks noChangeAspect="1"/>
          </p:cNvPicPr>
          <p:nvPr/>
        </p:nvPicPr>
        <p:blipFill>
          <a:blip r:embed="rId5"/>
          <a:stretch>
            <a:fillRect/>
          </a:stretch>
        </p:blipFill>
        <p:spPr>
          <a:xfrm>
            <a:off x="4711932" y="1996581"/>
            <a:ext cx="4080694" cy="3075234"/>
          </a:xfrm>
          <a:prstGeom prst="rect">
            <a:avLst/>
          </a:prstGeom>
        </p:spPr>
      </p:pic>
    </p:spTree>
    <p:extLst>
      <p:ext uri="{BB962C8B-B14F-4D97-AF65-F5344CB8AC3E}">
        <p14:creationId xmlns:p14="http://schemas.microsoft.com/office/powerpoint/2010/main" val="225212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694"/>
            <a:ext cx="9144000" cy="732745"/>
          </a:xfrm>
          <a:solidFill>
            <a:schemeClr val="accent1">
              <a:lumMod val="75000"/>
            </a:schemeClr>
          </a:solidFill>
        </p:spPr>
        <p:txBody>
          <a:bodyPr vert="horz" lIns="91440" tIns="45720" rIns="91440" bIns="45720" rtlCol="0" anchor="b">
            <a:norm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KPI Dashboard </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(click on a KPI for more detail)</a:t>
            </a:r>
          </a:p>
        </p:txBody>
      </p:sp>
      <p:sp>
        <p:nvSpPr>
          <p:cNvPr id="3" name="Slide Number Placeholder 2"/>
          <p:cNvSpPr>
            <a:spLocks noGrp="1"/>
          </p:cNvSpPr>
          <p:nvPr>
            <p:ph type="sldNum" sz="quarter" idx="12"/>
          </p:nvPr>
        </p:nvSpPr>
        <p:spPr/>
        <p:txBody>
          <a:bodyPr/>
          <a:lstStyle/>
          <a:p>
            <a:fld id="{771EC4ED-66E9-4EBB-A4C4-4385FC697A2C}" type="slidenum">
              <a:rPr lang="en-US" smtClean="0"/>
              <a:t>3</a:t>
            </a:fld>
            <a:endParaRPr lang="en-US"/>
          </a:p>
        </p:txBody>
      </p:sp>
      <p:sp>
        <p:nvSpPr>
          <p:cNvPr id="21" name="TextBox 20"/>
          <p:cNvSpPr txBox="1"/>
          <p:nvPr/>
        </p:nvSpPr>
        <p:spPr>
          <a:xfrm>
            <a:off x="344404" y="1282544"/>
            <a:ext cx="6766601" cy="215183"/>
          </a:xfrm>
          <a:prstGeom prst="rect">
            <a:avLst/>
          </a:prstGeom>
          <a:solidFill>
            <a:schemeClr val="accent1">
              <a:lumMod val="75000"/>
            </a:schemeClr>
          </a:solidFill>
        </p:spPr>
        <p:txBody>
          <a:bodyPr vert="horz" lIns="91440" tIns="45720" rIns="91440" bIns="45720" rtlCol="0" anchor="b">
            <a:normAutofit fontScale="92500" lnSpcReduction="20000"/>
          </a:bodyPr>
          <a:lstStyle>
            <a:lvl1pPr defTabSz="914400">
              <a:lnSpc>
                <a:spcPct val="90000"/>
              </a:lnSpc>
              <a:spcBef>
                <a:spcPct val="0"/>
              </a:spcBef>
              <a:buNone/>
              <a:defRPr sz="4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200" dirty="0"/>
              <a:t>SAFETY</a:t>
            </a:r>
          </a:p>
        </p:txBody>
      </p:sp>
      <p:sp>
        <p:nvSpPr>
          <p:cNvPr id="22" name="TextBox 21"/>
          <p:cNvSpPr txBox="1"/>
          <p:nvPr/>
        </p:nvSpPr>
        <p:spPr>
          <a:xfrm>
            <a:off x="352319" y="3018703"/>
            <a:ext cx="8482874" cy="205402"/>
          </a:xfrm>
          <a:prstGeom prst="rect">
            <a:avLst/>
          </a:prstGeom>
          <a:solidFill>
            <a:schemeClr val="accent1">
              <a:lumMod val="75000"/>
            </a:schemeClr>
          </a:solidFill>
        </p:spPr>
        <p:txBody>
          <a:bodyPr vert="horz" lIns="91440" tIns="45720" rIns="91440" bIns="45720" rtlCol="0" anchor="b">
            <a:normAutofit fontScale="85000" lnSpcReduction="20000"/>
          </a:bodyPr>
          <a:lstStyle>
            <a:lvl1pPr defTabSz="914400">
              <a:lnSpc>
                <a:spcPct val="90000"/>
              </a:lnSpc>
              <a:spcBef>
                <a:spcPct val="0"/>
              </a:spcBef>
              <a:buNone/>
              <a:defRPr sz="4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200" dirty="0"/>
              <a:t>SERVICES</a:t>
            </a:r>
          </a:p>
        </p:txBody>
      </p:sp>
      <p:sp>
        <p:nvSpPr>
          <p:cNvPr id="23" name="TextBox 22"/>
          <p:cNvSpPr txBox="1"/>
          <p:nvPr/>
        </p:nvSpPr>
        <p:spPr>
          <a:xfrm>
            <a:off x="5449293" y="4689446"/>
            <a:ext cx="3385900" cy="238501"/>
          </a:xfrm>
          <a:prstGeom prst="rect">
            <a:avLst/>
          </a:prstGeom>
          <a:solidFill>
            <a:schemeClr val="accent1">
              <a:lumMod val="75000"/>
            </a:schemeClr>
          </a:solidFill>
        </p:spPr>
        <p:txBody>
          <a:bodyPr vert="horz" lIns="91440" tIns="45720" rIns="91440" bIns="45720" rtlCol="0" anchor="b">
            <a:normAutofit fontScale="92500" lnSpcReduction="10000"/>
          </a:bodyPr>
          <a:lstStyle>
            <a:lvl1pPr defTabSz="914400">
              <a:lnSpc>
                <a:spcPct val="90000"/>
              </a:lnSpc>
              <a:spcBef>
                <a:spcPct val="0"/>
              </a:spcBef>
              <a:buNone/>
              <a:defRPr sz="4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200" dirty="0"/>
              <a:t>FINANCIAL</a:t>
            </a:r>
          </a:p>
        </p:txBody>
      </p:sp>
      <p:sp>
        <p:nvSpPr>
          <p:cNvPr id="24" name="TextBox 23"/>
          <p:cNvSpPr txBox="1"/>
          <p:nvPr/>
        </p:nvSpPr>
        <p:spPr>
          <a:xfrm>
            <a:off x="352320" y="4691851"/>
            <a:ext cx="4895955" cy="236096"/>
          </a:xfrm>
          <a:prstGeom prst="rect">
            <a:avLst/>
          </a:prstGeom>
          <a:solidFill>
            <a:schemeClr val="accent1">
              <a:lumMod val="75000"/>
            </a:schemeClr>
          </a:solidFill>
        </p:spPr>
        <p:txBody>
          <a:bodyPr vert="horz" lIns="91440" tIns="45720" rIns="91440" bIns="45720" rtlCol="0" anchor="b">
            <a:normAutofit fontScale="92500" lnSpcReduction="10000"/>
          </a:bodyPr>
          <a:lstStyle>
            <a:lvl1pPr defTabSz="914400">
              <a:lnSpc>
                <a:spcPct val="90000"/>
              </a:lnSpc>
              <a:spcBef>
                <a:spcPct val="0"/>
              </a:spcBef>
              <a:buNone/>
              <a:defRPr sz="4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200" dirty="0"/>
              <a:t>PARKS &amp; RECREATION</a:t>
            </a:r>
          </a:p>
        </p:txBody>
      </p:sp>
      <p:pic>
        <p:nvPicPr>
          <p:cNvPr id="29" name="Picture 28">
            <a:hlinkClick r:id="rId3" action="ppaction://hlinksldjump"/>
          </p:cNvPr>
          <p:cNvPicPr>
            <a:picLocks noChangeAspect="1"/>
          </p:cNvPicPr>
          <p:nvPr/>
        </p:nvPicPr>
        <p:blipFill>
          <a:blip r:embed="rId4"/>
          <a:stretch>
            <a:fillRect/>
          </a:stretch>
        </p:blipFill>
        <p:spPr>
          <a:xfrm>
            <a:off x="352319" y="6519828"/>
            <a:ext cx="1173656" cy="338172"/>
          </a:xfrm>
          <a:prstGeom prst="rect">
            <a:avLst/>
          </a:prstGeom>
        </p:spPr>
      </p:pic>
      <p:sp>
        <p:nvSpPr>
          <p:cNvPr id="30" name="TextBox 29"/>
          <p:cNvSpPr txBox="1"/>
          <p:nvPr/>
        </p:nvSpPr>
        <p:spPr>
          <a:xfrm>
            <a:off x="4785191" y="967954"/>
            <a:ext cx="2390398" cy="246221"/>
          </a:xfrm>
          <a:prstGeom prst="rect">
            <a:avLst/>
          </a:prstGeom>
          <a:noFill/>
        </p:spPr>
        <p:txBody>
          <a:bodyPr wrap="none" rtlCol="0">
            <a:spAutoFit/>
          </a:bodyPr>
          <a:lstStyle/>
          <a:p>
            <a:r>
              <a:rPr lang="en-US" sz="1000" i="1" dirty="0"/>
              <a:t>See more KPIs at each department section</a:t>
            </a:r>
          </a:p>
        </p:txBody>
      </p:sp>
      <p:sp>
        <p:nvSpPr>
          <p:cNvPr id="4" name="TextBox 3">
            <a:extLst>
              <a:ext uri="{FF2B5EF4-FFF2-40B4-BE49-F238E27FC236}">
                <a16:creationId xmlns:a16="http://schemas.microsoft.com/office/drawing/2014/main" id="{7960E8EE-5718-4CAA-8637-D054E1361592}"/>
              </a:ext>
            </a:extLst>
          </p:cNvPr>
          <p:cNvSpPr txBox="1"/>
          <p:nvPr/>
        </p:nvSpPr>
        <p:spPr>
          <a:xfrm>
            <a:off x="7055141" y="937472"/>
            <a:ext cx="2088859" cy="2431435"/>
          </a:xfrm>
          <a:prstGeom prst="rect">
            <a:avLst/>
          </a:prstGeom>
          <a:noFill/>
        </p:spPr>
        <p:txBody>
          <a:bodyPr wrap="square" rtlCol="0">
            <a:spAutoFit/>
          </a:bodyPr>
          <a:lstStyle/>
          <a:p>
            <a:r>
              <a:rPr lang="en-US" sz="800" dirty="0">
                <a:solidFill>
                  <a:schemeClr val="dk1"/>
                </a:solidFill>
              </a:rPr>
              <a:t>*</a:t>
            </a:r>
            <a:r>
              <a:rPr lang="en-US" sz="800" i="1" dirty="0">
                <a:solidFill>
                  <a:schemeClr val="dk1"/>
                </a:solidFill>
              </a:rPr>
              <a:t>Overtime incurred is higher than the 3 year average due to staffing needs in the Fire and Police Departments. The City is actively recruiting and hiring.</a:t>
            </a:r>
          </a:p>
          <a:p>
            <a:endParaRPr lang="en-US" sz="800" i="1" dirty="0">
              <a:solidFill>
                <a:schemeClr val="dk1"/>
              </a:solidFill>
            </a:endParaRPr>
          </a:p>
          <a:p>
            <a:r>
              <a:rPr lang="en-US" sz="800" i="1" dirty="0">
                <a:solidFill>
                  <a:schemeClr val="dk1"/>
                </a:solidFill>
              </a:rPr>
              <a:t>*</a:t>
            </a:r>
            <a:r>
              <a:rPr lang="en-US" sz="800" dirty="0"/>
              <a:t>Crime Incidents appear higher due to the decrease experienced during the pandemic in 2020, as well as the transition to a new, more comprehensive, data collection system at the beginning of 2020.  As we accumulate more data, the metrics will be adjusted accordingly. </a:t>
            </a:r>
          </a:p>
          <a:p>
            <a:endParaRPr lang="en-US" sz="800" dirty="0"/>
          </a:p>
          <a:p>
            <a:r>
              <a:rPr lang="en-US" sz="800" b="1" dirty="0"/>
              <a:t>*Violent and Non-Violent Crimes are now being measured according to NIBRS standards which is why they appear higher than last quarter</a:t>
            </a:r>
          </a:p>
          <a:p>
            <a:endParaRPr lang="en-US" sz="800" dirty="0"/>
          </a:p>
          <a:p>
            <a:endParaRPr lang="en-US" sz="800" dirty="0"/>
          </a:p>
          <a:p>
            <a:endParaRPr lang="en-US" sz="800" i="1" dirty="0"/>
          </a:p>
        </p:txBody>
      </p:sp>
      <p:graphicFrame>
        <p:nvGraphicFramePr>
          <p:cNvPr id="10" name="Object 9"/>
          <p:cNvGraphicFramePr>
            <a:graphicFrameLocks noChangeAspect="1"/>
          </p:cNvGraphicFramePr>
          <p:nvPr>
            <p:extLst>
              <p:ext uri="{D42A27DB-BD31-4B8C-83A1-F6EECF244321}">
                <p14:modId xmlns:p14="http://schemas.microsoft.com/office/powerpoint/2010/main" val="300372288"/>
              </p:ext>
            </p:extLst>
          </p:nvPr>
        </p:nvGraphicFramePr>
        <p:xfrm>
          <a:off x="352319" y="1637961"/>
          <a:ext cx="1476513" cy="1287791"/>
        </p:xfrm>
        <a:graphic>
          <a:graphicData uri="http://schemas.openxmlformats.org/presentationml/2006/ole">
            <mc:AlternateContent xmlns:mc="http://schemas.openxmlformats.org/markup-compatibility/2006">
              <mc:Choice xmlns:v="urn:schemas-microsoft-com:vml" Requires="v">
                <p:oleObj spid="_x0000_s4222" name="Worksheet" r:id="rId5" imgW="1561956" imgH="1305067" progId="Excel.Sheet.12">
                  <p:embed/>
                </p:oleObj>
              </mc:Choice>
              <mc:Fallback>
                <p:oleObj name="Worksheet" r:id="rId5" imgW="1561956" imgH="1305067" progId="Excel.Sheet.12">
                  <p:embed/>
                  <p:pic>
                    <p:nvPicPr>
                      <p:cNvPr id="0" name=""/>
                      <p:cNvPicPr/>
                      <p:nvPr/>
                    </p:nvPicPr>
                    <p:blipFill>
                      <a:blip r:embed="rId6"/>
                      <a:stretch>
                        <a:fillRect/>
                      </a:stretch>
                    </p:blipFill>
                    <p:spPr>
                      <a:xfrm>
                        <a:off x="352319" y="1637961"/>
                        <a:ext cx="1476513" cy="128779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64400920"/>
              </p:ext>
            </p:extLst>
          </p:nvPr>
        </p:nvGraphicFramePr>
        <p:xfrm>
          <a:off x="2117725" y="1638300"/>
          <a:ext cx="1485900" cy="1287463"/>
        </p:xfrm>
        <a:graphic>
          <a:graphicData uri="http://schemas.openxmlformats.org/presentationml/2006/ole">
            <mc:AlternateContent xmlns:mc="http://schemas.openxmlformats.org/markup-compatibility/2006">
              <mc:Choice xmlns:v="urn:schemas-microsoft-com:vml" Requires="v">
                <p:oleObj spid="_x0000_s4223" name="Worksheet" r:id="rId7" imgW="1486044" imgH="1305067" progId="Excel.Sheet.12">
                  <p:embed/>
                </p:oleObj>
              </mc:Choice>
              <mc:Fallback>
                <p:oleObj name="Worksheet" r:id="rId7" imgW="1486044" imgH="1305067" progId="Excel.Sheet.12">
                  <p:embed/>
                  <p:pic>
                    <p:nvPicPr>
                      <p:cNvPr id="0" name=""/>
                      <p:cNvPicPr/>
                      <p:nvPr/>
                    </p:nvPicPr>
                    <p:blipFill>
                      <a:blip r:embed="rId8"/>
                      <a:stretch>
                        <a:fillRect/>
                      </a:stretch>
                    </p:blipFill>
                    <p:spPr>
                      <a:xfrm>
                        <a:off x="2117725" y="1638300"/>
                        <a:ext cx="1485900" cy="128746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058006234"/>
              </p:ext>
            </p:extLst>
          </p:nvPr>
        </p:nvGraphicFramePr>
        <p:xfrm>
          <a:off x="5481317" y="1637962"/>
          <a:ext cx="1562100" cy="1304925"/>
        </p:xfrm>
        <a:graphic>
          <a:graphicData uri="http://schemas.openxmlformats.org/presentationml/2006/ole">
            <mc:AlternateContent xmlns:mc="http://schemas.openxmlformats.org/markup-compatibility/2006">
              <mc:Choice xmlns:v="urn:schemas-microsoft-com:vml" Requires="v">
                <p:oleObj spid="_x0000_s4224" name="Worksheet" r:id="rId9" imgW="1561956" imgH="1305067" progId="Excel.Sheet.12">
                  <p:embed/>
                </p:oleObj>
              </mc:Choice>
              <mc:Fallback>
                <p:oleObj name="Worksheet" r:id="rId9" imgW="1561956" imgH="1305067" progId="Excel.Sheet.12">
                  <p:embed/>
                  <p:pic>
                    <p:nvPicPr>
                      <p:cNvPr id="0" name=""/>
                      <p:cNvPicPr/>
                      <p:nvPr/>
                    </p:nvPicPr>
                    <p:blipFill>
                      <a:blip r:embed="rId10"/>
                      <a:stretch>
                        <a:fillRect/>
                      </a:stretch>
                    </p:blipFill>
                    <p:spPr>
                      <a:xfrm>
                        <a:off x="5481317" y="1637962"/>
                        <a:ext cx="1562100" cy="130492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885436351"/>
              </p:ext>
            </p:extLst>
          </p:nvPr>
        </p:nvGraphicFramePr>
        <p:xfrm>
          <a:off x="3799813" y="3336013"/>
          <a:ext cx="1438275" cy="1181101"/>
        </p:xfrm>
        <a:graphic>
          <a:graphicData uri="http://schemas.openxmlformats.org/presentationml/2006/ole">
            <mc:AlternateContent xmlns:mc="http://schemas.openxmlformats.org/markup-compatibility/2006">
              <mc:Choice xmlns:v="urn:schemas-microsoft-com:vml" Requires="v">
                <p:oleObj spid="_x0000_s4225" name="Worksheet" r:id="rId11" imgW="1438119" imgH="1181086" progId="Excel.Sheet.12">
                  <p:embed/>
                </p:oleObj>
              </mc:Choice>
              <mc:Fallback>
                <p:oleObj name="Worksheet" r:id="rId11" imgW="1438119" imgH="1181086" progId="Excel.Sheet.12">
                  <p:embed/>
                  <p:pic>
                    <p:nvPicPr>
                      <p:cNvPr id="0" name=""/>
                      <p:cNvPicPr/>
                      <p:nvPr/>
                    </p:nvPicPr>
                    <p:blipFill>
                      <a:blip r:embed="rId12"/>
                      <a:stretch>
                        <a:fillRect/>
                      </a:stretch>
                    </p:blipFill>
                    <p:spPr>
                      <a:xfrm>
                        <a:off x="3799813" y="3336013"/>
                        <a:ext cx="1438275" cy="1181101"/>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833007197"/>
              </p:ext>
            </p:extLst>
          </p:nvPr>
        </p:nvGraphicFramePr>
        <p:xfrm>
          <a:off x="5454055" y="3345872"/>
          <a:ext cx="1562100" cy="1181100"/>
        </p:xfrm>
        <a:graphic>
          <a:graphicData uri="http://schemas.openxmlformats.org/presentationml/2006/ole">
            <mc:AlternateContent xmlns:mc="http://schemas.openxmlformats.org/markup-compatibility/2006">
              <mc:Choice xmlns:v="urn:schemas-microsoft-com:vml" Requires="v">
                <p:oleObj spid="_x0000_s4226" name="Worksheet" r:id="rId13" imgW="1561956" imgH="1181086" progId="Excel.Sheet.12">
                  <p:embed/>
                </p:oleObj>
              </mc:Choice>
              <mc:Fallback>
                <p:oleObj name="Worksheet" r:id="rId13" imgW="1561956" imgH="1181086" progId="Excel.Sheet.12">
                  <p:embed/>
                  <p:pic>
                    <p:nvPicPr>
                      <p:cNvPr id="0" name=""/>
                      <p:cNvPicPr/>
                      <p:nvPr/>
                    </p:nvPicPr>
                    <p:blipFill>
                      <a:blip r:embed="rId14"/>
                      <a:stretch>
                        <a:fillRect/>
                      </a:stretch>
                    </p:blipFill>
                    <p:spPr>
                      <a:xfrm>
                        <a:off x="5454055" y="3345872"/>
                        <a:ext cx="1562100" cy="11811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92123468"/>
              </p:ext>
            </p:extLst>
          </p:nvPr>
        </p:nvGraphicFramePr>
        <p:xfrm>
          <a:off x="7222797" y="3336196"/>
          <a:ext cx="1457325" cy="1181100"/>
        </p:xfrm>
        <a:graphic>
          <a:graphicData uri="http://schemas.openxmlformats.org/presentationml/2006/ole">
            <mc:AlternateContent xmlns:mc="http://schemas.openxmlformats.org/markup-compatibility/2006">
              <mc:Choice xmlns:v="urn:schemas-microsoft-com:vml" Requires="v">
                <p:oleObj spid="_x0000_s4227" name="Worksheet" r:id="rId15" imgW="1457289" imgH="1181086" progId="Excel.Sheet.12">
                  <p:embed/>
                </p:oleObj>
              </mc:Choice>
              <mc:Fallback>
                <p:oleObj name="Worksheet" r:id="rId15" imgW="1457289" imgH="1181086" progId="Excel.Sheet.12">
                  <p:embed/>
                  <p:pic>
                    <p:nvPicPr>
                      <p:cNvPr id="0" name=""/>
                      <p:cNvPicPr/>
                      <p:nvPr/>
                    </p:nvPicPr>
                    <p:blipFill>
                      <a:blip r:embed="rId16"/>
                      <a:stretch>
                        <a:fillRect/>
                      </a:stretch>
                    </p:blipFill>
                    <p:spPr>
                      <a:xfrm>
                        <a:off x="7222797" y="3336196"/>
                        <a:ext cx="1457325" cy="1181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217447576"/>
              </p:ext>
            </p:extLst>
          </p:nvPr>
        </p:nvGraphicFramePr>
        <p:xfrm>
          <a:off x="2115413" y="5039855"/>
          <a:ext cx="1485900" cy="1316495"/>
        </p:xfrm>
        <a:graphic>
          <a:graphicData uri="http://schemas.openxmlformats.org/presentationml/2006/ole">
            <mc:AlternateContent xmlns:mc="http://schemas.openxmlformats.org/markup-compatibility/2006">
              <mc:Choice xmlns:v="urn:schemas-microsoft-com:vml" Requires="v">
                <p:oleObj spid="_x0000_s4228" name="Worksheet" r:id="rId17" imgW="1486044" imgH="1352664" progId="Excel.Sheet.12">
                  <p:embed/>
                </p:oleObj>
              </mc:Choice>
              <mc:Fallback>
                <p:oleObj name="Worksheet" r:id="rId17" imgW="1486044" imgH="1352664" progId="Excel.Sheet.12">
                  <p:embed/>
                  <p:pic>
                    <p:nvPicPr>
                      <p:cNvPr id="0" name=""/>
                      <p:cNvPicPr/>
                      <p:nvPr/>
                    </p:nvPicPr>
                    <p:blipFill>
                      <a:blip r:embed="rId18"/>
                      <a:stretch>
                        <a:fillRect/>
                      </a:stretch>
                    </p:blipFill>
                    <p:spPr>
                      <a:xfrm>
                        <a:off x="2115413" y="5039855"/>
                        <a:ext cx="1485900" cy="1316495"/>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289276426"/>
              </p:ext>
            </p:extLst>
          </p:nvPr>
        </p:nvGraphicFramePr>
        <p:xfrm>
          <a:off x="3810000" y="5039855"/>
          <a:ext cx="1438275" cy="1316495"/>
        </p:xfrm>
        <a:graphic>
          <a:graphicData uri="http://schemas.openxmlformats.org/presentationml/2006/ole">
            <mc:AlternateContent xmlns:mc="http://schemas.openxmlformats.org/markup-compatibility/2006">
              <mc:Choice xmlns:v="urn:schemas-microsoft-com:vml" Requires="v">
                <p:oleObj spid="_x0000_s4229" name="Worksheet" r:id="rId19" imgW="1438119" imgH="1352664" progId="Excel.Sheet.12">
                  <p:embed/>
                </p:oleObj>
              </mc:Choice>
              <mc:Fallback>
                <p:oleObj name="Worksheet" r:id="rId19" imgW="1438119" imgH="1352664" progId="Excel.Sheet.12">
                  <p:embed/>
                  <p:pic>
                    <p:nvPicPr>
                      <p:cNvPr id="0" name=""/>
                      <p:cNvPicPr/>
                      <p:nvPr/>
                    </p:nvPicPr>
                    <p:blipFill>
                      <a:blip r:embed="rId20"/>
                      <a:stretch>
                        <a:fillRect/>
                      </a:stretch>
                    </p:blipFill>
                    <p:spPr>
                      <a:xfrm>
                        <a:off x="3810000" y="5039855"/>
                        <a:ext cx="1438275" cy="131649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453759780"/>
              </p:ext>
            </p:extLst>
          </p:nvPr>
        </p:nvGraphicFramePr>
        <p:xfrm>
          <a:off x="5449293" y="5039856"/>
          <a:ext cx="1562100" cy="1316496"/>
        </p:xfrm>
        <a:graphic>
          <a:graphicData uri="http://schemas.openxmlformats.org/presentationml/2006/ole">
            <mc:AlternateContent xmlns:mc="http://schemas.openxmlformats.org/markup-compatibility/2006">
              <mc:Choice xmlns:v="urn:schemas-microsoft-com:vml" Requires="v">
                <p:oleObj spid="_x0000_s4230" name="Worksheet" r:id="rId21" imgW="1561956" imgH="1352664" progId="Excel.Sheet.12">
                  <p:embed/>
                </p:oleObj>
              </mc:Choice>
              <mc:Fallback>
                <p:oleObj name="Worksheet" r:id="rId21" imgW="1561956" imgH="1352664" progId="Excel.Sheet.12">
                  <p:embed/>
                  <p:pic>
                    <p:nvPicPr>
                      <p:cNvPr id="0" name=""/>
                      <p:cNvPicPr/>
                      <p:nvPr/>
                    </p:nvPicPr>
                    <p:blipFill>
                      <a:blip r:embed="rId22"/>
                      <a:stretch>
                        <a:fillRect/>
                      </a:stretch>
                    </p:blipFill>
                    <p:spPr>
                      <a:xfrm>
                        <a:off x="5449293" y="5039856"/>
                        <a:ext cx="1562100" cy="1316496"/>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696888547"/>
              </p:ext>
            </p:extLst>
          </p:nvPr>
        </p:nvGraphicFramePr>
        <p:xfrm>
          <a:off x="7222797" y="5039855"/>
          <a:ext cx="1457325" cy="1316495"/>
        </p:xfrm>
        <a:graphic>
          <a:graphicData uri="http://schemas.openxmlformats.org/presentationml/2006/ole">
            <mc:AlternateContent xmlns:mc="http://schemas.openxmlformats.org/markup-compatibility/2006">
              <mc:Choice xmlns:v="urn:schemas-microsoft-com:vml" Requires="v">
                <p:oleObj spid="_x0000_s4231" name="Worksheet" r:id="rId23" imgW="1457289" imgH="1352664" progId="Excel.Sheet.12">
                  <p:embed/>
                </p:oleObj>
              </mc:Choice>
              <mc:Fallback>
                <p:oleObj name="Worksheet" r:id="rId23" imgW="1457289" imgH="1352664" progId="Excel.Sheet.12">
                  <p:embed/>
                  <p:pic>
                    <p:nvPicPr>
                      <p:cNvPr id="0" name=""/>
                      <p:cNvPicPr/>
                      <p:nvPr/>
                    </p:nvPicPr>
                    <p:blipFill>
                      <a:blip r:embed="rId24"/>
                      <a:stretch>
                        <a:fillRect/>
                      </a:stretch>
                    </p:blipFill>
                    <p:spPr>
                      <a:xfrm>
                        <a:off x="7222797" y="5039855"/>
                        <a:ext cx="1457325" cy="1316495"/>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658418792"/>
              </p:ext>
            </p:extLst>
          </p:nvPr>
        </p:nvGraphicFramePr>
        <p:xfrm>
          <a:off x="352319" y="3345872"/>
          <a:ext cx="1516307" cy="1171242"/>
        </p:xfrm>
        <a:graphic>
          <a:graphicData uri="http://schemas.openxmlformats.org/presentationml/2006/ole">
            <mc:AlternateContent xmlns:mc="http://schemas.openxmlformats.org/markup-compatibility/2006">
              <mc:Choice xmlns:v="urn:schemas-microsoft-com:vml" Requires="v">
                <p:oleObj spid="_x0000_s4232" name="Worksheet" r:id="rId25" imgW="1561956" imgH="1181086" progId="Excel.Sheet.12">
                  <p:embed/>
                </p:oleObj>
              </mc:Choice>
              <mc:Fallback>
                <p:oleObj name="Worksheet" r:id="rId25" imgW="1561956" imgH="1181086" progId="Excel.Sheet.12">
                  <p:embed/>
                  <p:pic>
                    <p:nvPicPr>
                      <p:cNvPr id="0" name=""/>
                      <p:cNvPicPr/>
                      <p:nvPr/>
                    </p:nvPicPr>
                    <p:blipFill>
                      <a:blip r:embed="rId26"/>
                      <a:stretch>
                        <a:fillRect/>
                      </a:stretch>
                    </p:blipFill>
                    <p:spPr>
                      <a:xfrm>
                        <a:off x="352319" y="3345872"/>
                        <a:ext cx="1516307" cy="1171242"/>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074056773"/>
              </p:ext>
            </p:extLst>
          </p:nvPr>
        </p:nvGraphicFramePr>
        <p:xfrm>
          <a:off x="2115413" y="3345872"/>
          <a:ext cx="1485900" cy="1171241"/>
        </p:xfrm>
        <a:graphic>
          <a:graphicData uri="http://schemas.openxmlformats.org/presentationml/2006/ole">
            <mc:AlternateContent xmlns:mc="http://schemas.openxmlformats.org/markup-compatibility/2006">
              <mc:Choice xmlns:v="urn:schemas-microsoft-com:vml" Requires="v">
                <p:oleObj spid="_x0000_s4233" name="Worksheet" r:id="rId27" imgW="1486044" imgH="1181086" progId="Excel.Sheet.12">
                  <p:embed/>
                </p:oleObj>
              </mc:Choice>
              <mc:Fallback>
                <p:oleObj name="Worksheet" r:id="rId27" imgW="1486044" imgH="1181086" progId="Excel.Sheet.12">
                  <p:embed/>
                  <p:pic>
                    <p:nvPicPr>
                      <p:cNvPr id="0" name=""/>
                      <p:cNvPicPr/>
                      <p:nvPr/>
                    </p:nvPicPr>
                    <p:blipFill>
                      <a:blip r:embed="rId28"/>
                      <a:stretch>
                        <a:fillRect/>
                      </a:stretch>
                    </p:blipFill>
                    <p:spPr>
                      <a:xfrm>
                        <a:off x="2115413" y="3345872"/>
                        <a:ext cx="1485900" cy="117124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1017569"/>
              </p:ext>
            </p:extLst>
          </p:nvPr>
        </p:nvGraphicFramePr>
        <p:xfrm>
          <a:off x="3823480" y="1637961"/>
          <a:ext cx="1438275" cy="1304925"/>
        </p:xfrm>
        <a:graphic>
          <a:graphicData uri="http://schemas.openxmlformats.org/presentationml/2006/ole">
            <mc:AlternateContent xmlns:mc="http://schemas.openxmlformats.org/markup-compatibility/2006">
              <mc:Choice xmlns:v="urn:schemas-microsoft-com:vml" Requires="v">
                <p:oleObj spid="_x0000_s4234" name="Worksheet" r:id="rId29" imgW="1438119" imgH="1305067" progId="Excel.Sheet.12">
                  <p:embed/>
                </p:oleObj>
              </mc:Choice>
              <mc:Fallback>
                <p:oleObj name="Worksheet" r:id="rId29" imgW="1438119" imgH="1305067" progId="Excel.Sheet.12">
                  <p:embed/>
                  <p:pic>
                    <p:nvPicPr>
                      <p:cNvPr id="0" name=""/>
                      <p:cNvPicPr/>
                      <p:nvPr/>
                    </p:nvPicPr>
                    <p:blipFill>
                      <a:blip r:embed="rId30"/>
                      <a:stretch>
                        <a:fillRect/>
                      </a:stretch>
                    </p:blipFill>
                    <p:spPr>
                      <a:xfrm>
                        <a:off x="3823480" y="1637961"/>
                        <a:ext cx="1438275" cy="1304925"/>
                      </a:xfrm>
                      <a:prstGeom prst="rect">
                        <a:avLst/>
                      </a:prstGeom>
                    </p:spPr>
                  </p:pic>
                </p:oleObj>
              </mc:Fallback>
            </mc:AlternateContent>
          </a:graphicData>
        </a:graphic>
      </p:graphicFrame>
      <p:grpSp>
        <p:nvGrpSpPr>
          <p:cNvPr id="17" name="Group 943">
            <a:extLst>
              <a:ext uri="{FF2B5EF4-FFF2-40B4-BE49-F238E27FC236}">
                <a16:creationId xmlns:a16="http://schemas.microsoft.com/office/drawing/2014/main" id="{C77EF0CE-0C7F-4C31-AE58-FECCE6590625}"/>
              </a:ext>
            </a:extLst>
          </p:cNvPr>
          <p:cNvGrpSpPr>
            <a:grpSpLocks noChangeAspect="1"/>
          </p:cNvGrpSpPr>
          <p:nvPr/>
        </p:nvGrpSpPr>
        <p:grpSpPr bwMode="auto">
          <a:xfrm>
            <a:off x="342900" y="5030786"/>
            <a:ext cx="1535113" cy="1343024"/>
            <a:chOff x="216" y="3169"/>
            <a:chExt cx="967" cy="846"/>
          </a:xfrm>
        </p:grpSpPr>
        <p:sp>
          <p:nvSpPr>
            <p:cNvPr id="18" name="AutoShape 942">
              <a:extLst>
                <a:ext uri="{FF2B5EF4-FFF2-40B4-BE49-F238E27FC236}">
                  <a16:creationId xmlns:a16="http://schemas.microsoft.com/office/drawing/2014/main" id="{7D2CCE8D-2028-43C1-AC45-4A79EC53BEA4}"/>
                </a:ext>
              </a:extLst>
            </p:cNvPr>
            <p:cNvSpPr>
              <a:spLocks noChangeAspect="1" noChangeArrowheads="1" noTextEdit="1"/>
            </p:cNvSpPr>
            <p:nvPr/>
          </p:nvSpPr>
          <p:spPr bwMode="auto">
            <a:xfrm>
              <a:off x="222" y="3175"/>
              <a:ext cx="955"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944">
              <a:extLst>
                <a:ext uri="{FF2B5EF4-FFF2-40B4-BE49-F238E27FC236}">
                  <a16:creationId xmlns:a16="http://schemas.microsoft.com/office/drawing/2014/main" id="{E0F56AEC-B714-4316-B0F6-FA5543D8A28A}"/>
                </a:ext>
              </a:extLst>
            </p:cNvPr>
            <p:cNvSpPr>
              <a:spLocks noChangeArrowheads="1"/>
            </p:cNvSpPr>
            <p:nvPr/>
          </p:nvSpPr>
          <p:spPr bwMode="auto">
            <a:xfrm>
              <a:off x="217" y="3876"/>
              <a:ext cx="955" cy="128"/>
            </a:xfrm>
            <a:prstGeom prst="rect">
              <a:avLst/>
            </a:prstGeom>
            <a:solidFill>
              <a:srgbClr val="00B8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945">
              <a:extLst>
                <a:ext uri="{FF2B5EF4-FFF2-40B4-BE49-F238E27FC236}">
                  <a16:creationId xmlns:a16="http://schemas.microsoft.com/office/drawing/2014/main" id="{32EFA3DF-0714-403A-8B41-91B7EC80FC33}"/>
                </a:ext>
              </a:extLst>
            </p:cNvPr>
            <p:cNvSpPr>
              <a:spLocks noChangeArrowheads="1"/>
            </p:cNvSpPr>
            <p:nvPr/>
          </p:nvSpPr>
          <p:spPr bwMode="auto">
            <a:xfrm>
              <a:off x="240" y="3193"/>
              <a:ext cx="37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Calibri" panose="020F0502020204030204" pitchFamily="34" charset="0"/>
                </a:rPr>
                <a:t>The Cube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946">
              <a:extLst>
                <a:ext uri="{FF2B5EF4-FFF2-40B4-BE49-F238E27FC236}">
                  <a16:creationId xmlns:a16="http://schemas.microsoft.com/office/drawing/2014/main" id="{E5915083-55EF-43D8-9184-DBEDBC9AF152}"/>
                </a:ext>
              </a:extLst>
            </p:cNvPr>
            <p:cNvSpPr>
              <a:spLocks noChangeArrowheads="1"/>
            </p:cNvSpPr>
            <p:nvPr/>
          </p:nvSpPr>
          <p:spPr bwMode="auto">
            <a:xfrm>
              <a:off x="537" y="3321"/>
              <a:ext cx="37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ice usage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947">
              <a:extLst>
                <a:ext uri="{FF2B5EF4-FFF2-40B4-BE49-F238E27FC236}">
                  <a16:creationId xmlns:a16="http://schemas.microsoft.com/office/drawing/2014/main" id="{B112A2DC-D803-41A6-A53E-48008945DDDC}"/>
                </a:ext>
              </a:extLst>
            </p:cNvPr>
            <p:cNvSpPr>
              <a:spLocks noChangeArrowheads="1"/>
            </p:cNvSpPr>
            <p:nvPr/>
          </p:nvSpPr>
          <p:spPr bwMode="auto">
            <a:xfrm>
              <a:off x="560" y="3438"/>
              <a:ext cx="40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548235"/>
                  </a:solidFill>
                  <a:latin typeface="Calibri" panose="020F0502020204030204" pitchFamily="34" charset="0"/>
                </a:rPr>
                <a:t>72.2</a:t>
              </a:r>
              <a:r>
                <a:rPr kumimoji="0" lang="en-US" altLang="en-US" sz="2000" b="1" i="0" u="none" strike="noStrike" cap="none" normalizeH="0" baseline="0" dirty="0">
                  <a:ln>
                    <a:noFill/>
                  </a:ln>
                  <a:solidFill>
                    <a:srgbClr val="548235"/>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948">
              <a:extLst>
                <a:ext uri="{FF2B5EF4-FFF2-40B4-BE49-F238E27FC236}">
                  <a16:creationId xmlns:a16="http://schemas.microsoft.com/office/drawing/2014/main" id="{E6769526-DF6F-4CE4-9FC9-C414BCB5035A}"/>
                </a:ext>
              </a:extLst>
            </p:cNvPr>
            <p:cNvSpPr>
              <a:spLocks noChangeArrowheads="1"/>
            </p:cNvSpPr>
            <p:nvPr/>
          </p:nvSpPr>
          <p:spPr bwMode="auto">
            <a:xfrm>
              <a:off x="373" y="3650"/>
              <a:ext cx="6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000000"/>
                  </a:solidFill>
                  <a:latin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rPr>
                <a:t> average capacity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949">
              <a:extLst>
                <a:ext uri="{FF2B5EF4-FFF2-40B4-BE49-F238E27FC236}">
                  <a16:creationId xmlns:a16="http://schemas.microsoft.com/office/drawing/2014/main" id="{83E3C483-6DF3-46AE-A95D-F0B9D6CAEEB3}"/>
                </a:ext>
              </a:extLst>
            </p:cNvPr>
            <p:cNvSpPr>
              <a:spLocks noChangeArrowheads="1"/>
            </p:cNvSpPr>
            <p:nvPr/>
          </p:nvSpPr>
          <p:spPr bwMode="auto">
            <a:xfrm>
              <a:off x="582" y="3744"/>
              <a:ext cx="2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000000"/>
                  </a:solidFill>
                  <a:latin typeface="Calibri" panose="020F0502020204030204" pitchFamily="34" charset="0"/>
                </a:rPr>
                <a:t>u</a:t>
              </a:r>
              <a:r>
                <a:rPr kumimoji="0" lang="en-US" altLang="en-US" sz="1100" b="0" i="0" u="none" strike="noStrike" cap="none" normalizeH="0" baseline="0" dirty="0">
                  <a:ln>
                    <a:noFill/>
                  </a:ln>
                  <a:solidFill>
                    <a:srgbClr val="000000"/>
                  </a:solidFill>
                  <a:effectLst/>
                  <a:latin typeface="Calibri" panose="020F0502020204030204" pitchFamily="34" charset="0"/>
                </a:rPr>
                <a:t>tilized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950">
              <a:extLst>
                <a:ext uri="{FF2B5EF4-FFF2-40B4-BE49-F238E27FC236}">
                  <a16:creationId xmlns:a16="http://schemas.microsoft.com/office/drawing/2014/main" id="{CC297A5C-D57B-4C8E-86E0-C35067BA2D69}"/>
                </a:ext>
              </a:extLst>
            </p:cNvPr>
            <p:cNvSpPr>
              <a:spLocks noChangeArrowheads="1"/>
            </p:cNvSpPr>
            <p:nvPr/>
          </p:nvSpPr>
          <p:spPr bwMode="auto">
            <a:xfrm>
              <a:off x="373" y="3887"/>
              <a:ext cx="70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Calibri" panose="020F0502020204030204" pitchFamily="34" charset="0"/>
                </a:rPr>
                <a:t> better than 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951">
              <a:extLst>
                <a:ext uri="{FF2B5EF4-FFF2-40B4-BE49-F238E27FC236}">
                  <a16:creationId xmlns:a16="http://schemas.microsoft.com/office/drawing/2014/main" id="{C6716F19-8D99-467A-AB93-CBB962684148}"/>
                </a:ext>
              </a:extLst>
            </p:cNvPr>
            <p:cNvSpPr>
              <a:spLocks noChangeShapeType="1"/>
            </p:cNvSpPr>
            <p:nvPr/>
          </p:nvSpPr>
          <p:spPr bwMode="auto">
            <a:xfrm flipV="1">
              <a:off x="222" y="31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952">
              <a:extLst>
                <a:ext uri="{FF2B5EF4-FFF2-40B4-BE49-F238E27FC236}">
                  <a16:creationId xmlns:a16="http://schemas.microsoft.com/office/drawing/2014/main" id="{2F13CF00-B560-400C-8289-E7A07B79FF36}"/>
                </a:ext>
              </a:extLst>
            </p:cNvPr>
            <p:cNvSpPr>
              <a:spLocks noChangeArrowheads="1"/>
            </p:cNvSpPr>
            <p:nvPr/>
          </p:nvSpPr>
          <p:spPr bwMode="auto">
            <a:xfrm>
              <a:off x="222" y="31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953">
              <a:extLst>
                <a:ext uri="{FF2B5EF4-FFF2-40B4-BE49-F238E27FC236}">
                  <a16:creationId xmlns:a16="http://schemas.microsoft.com/office/drawing/2014/main" id="{2AABA206-85FE-46A7-8F15-B37F41CF632F}"/>
                </a:ext>
              </a:extLst>
            </p:cNvPr>
            <p:cNvSpPr>
              <a:spLocks noChangeShapeType="1"/>
            </p:cNvSpPr>
            <p:nvPr/>
          </p:nvSpPr>
          <p:spPr bwMode="auto">
            <a:xfrm flipV="1">
              <a:off x="1171" y="31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954">
              <a:extLst>
                <a:ext uri="{FF2B5EF4-FFF2-40B4-BE49-F238E27FC236}">
                  <a16:creationId xmlns:a16="http://schemas.microsoft.com/office/drawing/2014/main" id="{4C451868-B134-4503-8961-553146A8690E}"/>
                </a:ext>
              </a:extLst>
            </p:cNvPr>
            <p:cNvSpPr>
              <a:spLocks noChangeArrowheads="1"/>
            </p:cNvSpPr>
            <p:nvPr/>
          </p:nvSpPr>
          <p:spPr bwMode="auto">
            <a:xfrm>
              <a:off x="1171" y="31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955">
              <a:extLst>
                <a:ext uri="{FF2B5EF4-FFF2-40B4-BE49-F238E27FC236}">
                  <a16:creationId xmlns:a16="http://schemas.microsoft.com/office/drawing/2014/main" id="{1FB5426D-2AF4-4960-B06E-B5CE5841FC87}"/>
                </a:ext>
              </a:extLst>
            </p:cNvPr>
            <p:cNvSpPr>
              <a:spLocks noChangeArrowheads="1"/>
            </p:cNvSpPr>
            <p:nvPr/>
          </p:nvSpPr>
          <p:spPr bwMode="auto">
            <a:xfrm>
              <a:off x="216" y="3169"/>
              <a:ext cx="18" cy="146"/>
            </a:xfrm>
            <a:prstGeom prst="rect">
              <a:avLst/>
            </a:prstGeom>
            <a:solidFill>
              <a:srgbClr val="1F4E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956">
              <a:extLst>
                <a:ext uri="{FF2B5EF4-FFF2-40B4-BE49-F238E27FC236}">
                  <a16:creationId xmlns:a16="http://schemas.microsoft.com/office/drawing/2014/main" id="{BFAA26FD-A59C-46EA-860C-C2027278066C}"/>
                </a:ext>
              </a:extLst>
            </p:cNvPr>
            <p:cNvSpPr>
              <a:spLocks noChangeArrowheads="1"/>
            </p:cNvSpPr>
            <p:nvPr/>
          </p:nvSpPr>
          <p:spPr bwMode="auto">
            <a:xfrm>
              <a:off x="216" y="3315"/>
              <a:ext cx="18" cy="695"/>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957">
              <a:extLst>
                <a:ext uri="{FF2B5EF4-FFF2-40B4-BE49-F238E27FC236}">
                  <a16:creationId xmlns:a16="http://schemas.microsoft.com/office/drawing/2014/main" id="{A40C0335-5EE2-41D8-A20B-61B23CFB5D5B}"/>
                </a:ext>
              </a:extLst>
            </p:cNvPr>
            <p:cNvSpPr>
              <a:spLocks noChangeArrowheads="1"/>
            </p:cNvSpPr>
            <p:nvPr/>
          </p:nvSpPr>
          <p:spPr bwMode="auto">
            <a:xfrm>
              <a:off x="1165" y="3187"/>
              <a:ext cx="18" cy="823"/>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958">
              <a:extLst>
                <a:ext uri="{FF2B5EF4-FFF2-40B4-BE49-F238E27FC236}">
                  <a16:creationId xmlns:a16="http://schemas.microsoft.com/office/drawing/2014/main" id="{3A916297-1E27-42D4-8A1D-8B45995D7B33}"/>
                </a:ext>
              </a:extLst>
            </p:cNvPr>
            <p:cNvSpPr>
              <a:spLocks noChangeArrowheads="1"/>
            </p:cNvSpPr>
            <p:nvPr/>
          </p:nvSpPr>
          <p:spPr bwMode="auto">
            <a:xfrm>
              <a:off x="234" y="3169"/>
              <a:ext cx="949" cy="18"/>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959">
              <a:extLst>
                <a:ext uri="{FF2B5EF4-FFF2-40B4-BE49-F238E27FC236}">
                  <a16:creationId xmlns:a16="http://schemas.microsoft.com/office/drawing/2014/main" id="{FF4F22C9-FBB2-4400-8E49-6DB3E676062E}"/>
                </a:ext>
              </a:extLst>
            </p:cNvPr>
            <p:cNvSpPr>
              <a:spLocks noChangeArrowheads="1"/>
            </p:cNvSpPr>
            <p:nvPr/>
          </p:nvSpPr>
          <p:spPr bwMode="auto">
            <a:xfrm>
              <a:off x="234" y="3298"/>
              <a:ext cx="949" cy="17"/>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960">
              <a:extLst>
                <a:ext uri="{FF2B5EF4-FFF2-40B4-BE49-F238E27FC236}">
                  <a16:creationId xmlns:a16="http://schemas.microsoft.com/office/drawing/2014/main" id="{B42B8E92-C1EA-446D-B482-234B70B6453C}"/>
                </a:ext>
              </a:extLst>
            </p:cNvPr>
            <p:cNvSpPr>
              <a:spLocks noChangeShapeType="1"/>
            </p:cNvSpPr>
            <p:nvPr/>
          </p:nvSpPr>
          <p:spPr bwMode="auto">
            <a:xfrm>
              <a:off x="234" y="3426"/>
              <a:ext cx="931"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961">
              <a:extLst>
                <a:ext uri="{FF2B5EF4-FFF2-40B4-BE49-F238E27FC236}">
                  <a16:creationId xmlns:a16="http://schemas.microsoft.com/office/drawing/2014/main" id="{F96692CF-A193-45AB-8C7B-0BC6F013E513}"/>
                </a:ext>
              </a:extLst>
            </p:cNvPr>
            <p:cNvSpPr>
              <a:spLocks noChangeArrowheads="1"/>
            </p:cNvSpPr>
            <p:nvPr/>
          </p:nvSpPr>
          <p:spPr bwMode="auto">
            <a:xfrm>
              <a:off x="234" y="3426"/>
              <a:ext cx="931"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962">
              <a:extLst>
                <a:ext uri="{FF2B5EF4-FFF2-40B4-BE49-F238E27FC236}">
                  <a16:creationId xmlns:a16="http://schemas.microsoft.com/office/drawing/2014/main" id="{6F966321-95AF-413A-88C3-8B3086C3E701}"/>
                </a:ext>
              </a:extLst>
            </p:cNvPr>
            <p:cNvSpPr>
              <a:spLocks noChangeShapeType="1"/>
            </p:cNvSpPr>
            <p:nvPr/>
          </p:nvSpPr>
          <p:spPr bwMode="auto">
            <a:xfrm>
              <a:off x="234" y="3630"/>
              <a:ext cx="931"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963">
              <a:extLst>
                <a:ext uri="{FF2B5EF4-FFF2-40B4-BE49-F238E27FC236}">
                  <a16:creationId xmlns:a16="http://schemas.microsoft.com/office/drawing/2014/main" id="{DF2F2F28-EC9D-4F48-842F-7C42DE4A6D2F}"/>
                </a:ext>
              </a:extLst>
            </p:cNvPr>
            <p:cNvSpPr>
              <a:spLocks noChangeArrowheads="1"/>
            </p:cNvSpPr>
            <p:nvPr/>
          </p:nvSpPr>
          <p:spPr bwMode="auto">
            <a:xfrm>
              <a:off x="234" y="3630"/>
              <a:ext cx="931"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964">
              <a:extLst>
                <a:ext uri="{FF2B5EF4-FFF2-40B4-BE49-F238E27FC236}">
                  <a16:creationId xmlns:a16="http://schemas.microsoft.com/office/drawing/2014/main" id="{E4EBEAA0-E180-4DBD-8FF5-9B0A46D713AE}"/>
                </a:ext>
              </a:extLst>
            </p:cNvPr>
            <p:cNvSpPr>
              <a:spLocks noChangeArrowheads="1"/>
            </p:cNvSpPr>
            <p:nvPr/>
          </p:nvSpPr>
          <p:spPr bwMode="auto">
            <a:xfrm>
              <a:off x="234" y="3992"/>
              <a:ext cx="949" cy="18"/>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123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2180717"/>
              </p:ext>
            </p:extLst>
          </p:nvPr>
        </p:nvGraphicFramePr>
        <p:xfrm>
          <a:off x="296092" y="360349"/>
          <a:ext cx="8638902" cy="6041915"/>
        </p:xfrm>
        <a:graphic>
          <a:graphicData uri="http://schemas.openxmlformats.org/drawingml/2006/table">
            <a:tbl>
              <a:tblPr firstRow="1" bandRow="1">
                <a:tableStyleId>{BDBED569-4797-4DF1-A0F4-6AAB3CD982D8}</a:tableStyleId>
              </a:tblPr>
              <a:tblGrid>
                <a:gridCol w="677559">
                  <a:extLst>
                    <a:ext uri="{9D8B030D-6E8A-4147-A177-3AD203B41FA5}">
                      <a16:colId xmlns:a16="http://schemas.microsoft.com/office/drawing/2014/main" val="1165968090"/>
                    </a:ext>
                  </a:extLst>
                </a:gridCol>
                <a:gridCol w="7961343">
                  <a:extLst>
                    <a:ext uri="{9D8B030D-6E8A-4147-A177-3AD203B41FA5}">
                      <a16:colId xmlns:a16="http://schemas.microsoft.com/office/drawing/2014/main" val="1456978279"/>
                    </a:ext>
                  </a:extLst>
                </a:gridCol>
              </a:tblGrid>
              <a:tr h="277418">
                <a:tc>
                  <a:txBody>
                    <a:bodyPr/>
                    <a:lstStyle/>
                    <a:p>
                      <a:r>
                        <a:rPr lang="en-US" sz="900" dirty="0"/>
                        <a:t>Dept.</a:t>
                      </a:r>
                    </a:p>
                  </a:txBody>
                  <a:tcPr marL="68580" marR="68580" marT="34290" marB="34290"/>
                </a:tc>
                <a:tc>
                  <a:txBody>
                    <a:bodyPr/>
                    <a:lstStyle/>
                    <a:p>
                      <a:r>
                        <a:rPr lang="en-US" sz="900" dirty="0"/>
                        <a:t>AIRPORT</a:t>
                      </a:r>
                    </a:p>
                  </a:txBody>
                  <a:tcPr marL="68580" marR="68580" marT="34290" marB="34290"/>
                </a:tc>
                <a:extLst>
                  <a:ext uri="{0D108BD9-81ED-4DB2-BD59-A6C34878D82A}">
                    <a16:rowId xmlns:a16="http://schemas.microsoft.com/office/drawing/2014/main" val="1501187898"/>
                  </a:ext>
                </a:extLst>
              </a:tr>
              <a:tr h="334851">
                <a:tc>
                  <a:txBody>
                    <a:bodyPr/>
                    <a:lstStyle/>
                    <a:p>
                      <a:r>
                        <a:rPr lang="en-US" sz="900" dirty="0"/>
                        <a:t>KPI Measure</a:t>
                      </a:r>
                    </a:p>
                  </a:txBody>
                  <a:tcPr marL="68580" marR="68580" marT="34290" marB="34290"/>
                </a:tc>
                <a:tc>
                  <a:txBody>
                    <a:bodyPr/>
                    <a:lstStyle/>
                    <a:p>
                      <a:r>
                        <a:rPr lang="en-US" sz="900" dirty="0"/>
                        <a:t>Jet</a:t>
                      </a:r>
                      <a:r>
                        <a:rPr lang="en-US" sz="900" baseline="0" dirty="0"/>
                        <a:t> A Fuel Sales</a:t>
                      </a:r>
                      <a:endParaRPr lang="en-US" sz="900" dirty="0"/>
                    </a:p>
                  </a:txBody>
                  <a:tcPr marL="68580" marR="68580" marT="34290" marB="34290"/>
                </a:tc>
                <a:extLst>
                  <a:ext uri="{0D108BD9-81ED-4DB2-BD59-A6C34878D82A}">
                    <a16:rowId xmlns:a16="http://schemas.microsoft.com/office/drawing/2014/main" val="3181496787"/>
                  </a:ext>
                </a:extLst>
              </a:tr>
              <a:tr h="398827">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Fuel sales are the largest revenue stream for the airport, especially the sale of Jet A.</a:t>
                      </a:r>
                      <a:endParaRPr lang="en-US" sz="900" dirty="0"/>
                    </a:p>
                  </a:txBody>
                  <a:tcPr marL="68580" marR="68580" marT="34290" marB="34290"/>
                </a:tc>
                <a:extLst>
                  <a:ext uri="{0D108BD9-81ED-4DB2-BD59-A6C34878D82A}">
                    <a16:rowId xmlns:a16="http://schemas.microsoft.com/office/drawing/2014/main" val="433308556"/>
                  </a:ext>
                </a:extLst>
              </a:tr>
              <a:tr h="247595">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334851">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Jet A</a:t>
                      </a:r>
                      <a:r>
                        <a:rPr lang="en-US" sz="900" baseline="0" dirty="0"/>
                        <a:t> Fuel Sales Data</a:t>
                      </a:r>
                      <a:endParaRPr lang="en-US" sz="900" dirty="0"/>
                    </a:p>
                  </a:txBody>
                  <a:tcPr marL="68580" marR="68580" marT="34290" marB="34290"/>
                </a:tc>
                <a:extLst>
                  <a:ext uri="{0D108BD9-81ED-4DB2-BD59-A6C34878D82A}">
                    <a16:rowId xmlns:a16="http://schemas.microsoft.com/office/drawing/2014/main" val="3852879732"/>
                  </a:ext>
                </a:extLst>
              </a:tr>
              <a:tr h="3695603">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346201444"/>
                  </a:ext>
                </a:extLst>
              </a:tr>
              <a:tr h="736672">
                <a:tc>
                  <a:txBody>
                    <a:bodyPr/>
                    <a:lstStyle/>
                    <a:p>
                      <a:r>
                        <a:rPr lang="en-US" sz="900" dirty="0"/>
                        <a:t>Other/ comments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target is based on a</a:t>
                      </a:r>
                      <a:r>
                        <a:rPr lang="en-US" sz="900" kern="1200" baseline="0" dirty="0">
                          <a:solidFill>
                            <a:schemeClr val="tx1"/>
                          </a:solidFill>
                          <a:effectLst/>
                          <a:latin typeface="+mn-lt"/>
                          <a:ea typeface="+mn-ea"/>
                          <a:cs typeface="+mn-cs"/>
                        </a:rPr>
                        <a:t> review of </a:t>
                      </a:r>
                      <a:r>
                        <a:rPr lang="en-US" sz="900" kern="1200" dirty="0">
                          <a:solidFill>
                            <a:schemeClr val="tx1"/>
                          </a:solidFill>
                          <a:effectLst/>
                          <a:latin typeface="+mn-lt"/>
                          <a:ea typeface="+mn-ea"/>
                          <a:cs typeface="+mn-cs"/>
                        </a:rPr>
                        <a:t>average growth rate on the last 10 years of sales data</a:t>
                      </a:r>
                      <a:r>
                        <a:rPr lang="en-US" sz="900" kern="1200" baseline="0" dirty="0">
                          <a:solidFill>
                            <a:schemeClr val="tx1"/>
                          </a:solidFill>
                          <a:effectLst/>
                          <a:latin typeface="+mn-lt"/>
                          <a:ea typeface="+mn-ea"/>
                          <a:cs typeface="+mn-cs"/>
                        </a:rPr>
                        <a:t> and</a:t>
                      </a:r>
                      <a:r>
                        <a:rPr lang="en-US" sz="900" kern="1200" dirty="0">
                          <a:solidFill>
                            <a:schemeClr val="tx1"/>
                          </a:solidFill>
                          <a:effectLst/>
                          <a:latin typeface="+mn-lt"/>
                          <a:ea typeface="+mn-ea"/>
                          <a:cs typeface="+mn-cs"/>
                        </a:rPr>
                        <a:t> represents a 3% increase from 2019 sales</a:t>
                      </a:r>
                      <a:r>
                        <a:rPr lang="en-US" sz="900" baseline="0" dirty="0"/>
                        <a:t>.</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airport facilitates a high volume of corporate aircraft traffic, which primarily purchases Jet</a:t>
                      </a:r>
                      <a:r>
                        <a:rPr lang="en-US" sz="900" kern="1200" baseline="0" dirty="0">
                          <a:solidFill>
                            <a:schemeClr val="tx1"/>
                          </a:solidFill>
                          <a:effectLst/>
                          <a:latin typeface="+mn-lt"/>
                          <a:ea typeface="+mn-ea"/>
                          <a:cs typeface="+mn-cs"/>
                        </a:rPr>
                        <a:t> A</a:t>
                      </a:r>
                      <a:r>
                        <a:rPr lang="en-US" sz="900" kern="1200" dirty="0">
                          <a:solidFill>
                            <a:schemeClr val="tx1"/>
                          </a:solidFill>
                          <a:effectLst/>
                          <a:latin typeface="+mn-lt"/>
                          <a:ea typeface="+mn-ea"/>
                          <a:cs typeface="+mn-cs"/>
                        </a:rPr>
                        <a:t> fuel.  </a:t>
                      </a:r>
                    </a:p>
                    <a:p>
                      <a:endParaRPr lang="en-US" sz="900" kern="1200" dirty="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3996799485"/>
                  </a:ext>
                </a:extLst>
              </a:tr>
            </a:tbl>
          </a:graphicData>
        </a:graphic>
      </p:graphicFrame>
      <p:sp>
        <p:nvSpPr>
          <p:cNvPr id="4" name="Slide Number Placeholder 3"/>
          <p:cNvSpPr>
            <a:spLocks noGrp="1"/>
          </p:cNvSpPr>
          <p:nvPr>
            <p:ph type="sldNum" sz="quarter" idx="12"/>
          </p:nvPr>
        </p:nvSpPr>
        <p:spPr/>
        <p:txBody>
          <a:bodyPr/>
          <a:lstStyle/>
          <a:p>
            <a:fld id="{771EC4ED-66E9-4EBB-A4C4-4385FC697A2C}" type="slidenum">
              <a:rPr lang="en-US" smtClean="0"/>
              <a:t>30</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441414" y="6463016"/>
            <a:ext cx="1170533" cy="335309"/>
          </a:xfrm>
          <a:prstGeom prst="rect">
            <a:avLst/>
          </a:prstGeom>
        </p:spPr>
      </p:pic>
      <p:sp>
        <p:nvSpPr>
          <p:cNvPr id="9"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5" name="Picture 4">
            <a:extLst>
              <a:ext uri="{FF2B5EF4-FFF2-40B4-BE49-F238E27FC236}">
                <a16:creationId xmlns:a16="http://schemas.microsoft.com/office/drawing/2014/main" id="{28F1F4D6-37BE-4C5C-B51D-DFFDE3BBC111}"/>
              </a:ext>
            </a:extLst>
          </p:cNvPr>
          <p:cNvPicPr>
            <a:picLocks noChangeAspect="1"/>
          </p:cNvPicPr>
          <p:nvPr/>
        </p:nvPicPr>
        <p:blipFill>
          <a:blip r:embed="rId4"/>
          <a:stretch>
            <a:fillRect/>
          </a:stretch>
        </p:blipFill>
        <p:spPr>
          <a:xfrm>
            <a:off x="1073790" y="2298583"/>
            <a:ext cx="7753243" cy="3123040"/>
          </a:xfrm>
          <a:prstGeom prst="rect">
            <a:avLst/>
          </a:prstGeom>
        </p:spPr>
      </p:pic>
    </p:spTree>
    <p:extLst>
      <p:ext uri="{BB962C8B-B14F-4D97-AF65-F5344CB8AC3E}">
        <p14:creationId xmlns:p14="http://schemas.microsoft.com/office/powerpoint/2010/main" val="419655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7562805"/>
              </p:ext>
            </p:extLst>
          </p:nvPr>
        </p:nvGraphicFramePr>
        <p:xfrm>
          <a:off x="100693" y="170879"/>
          <a:ext cx="8961120" cy="6276277"/>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480316">
                <a:tc>
                  <a:txBody>
                    <a:bodyPr/>
                    <a:lstStyle/>
                    <a:p>
                      <a:r>
                        <a:rPr lang="en-US" sz="900" dirty="0"/>
                        <a:t>Dept.</a:t>
                      </a:r>
                    </a:p>
                  </a:txBody>
                  <a:tcPr marL="68580" marR="68580" marT="34290" marB="34290"/>
                </a:tc>
                <a:tc>
                  <a:txBody>
                    <a:bodyPr/>
                    <a:lstStyle/>
                    <a:p>
                      <a:r>
                        <a:rPr lang="en-US" sz="900" dirty="0"/>
                        <a:t>AIRPORT</a:t>
                      </a:r>
                    </a:p>
                  </a:txBody>
                  <a:tcPr marL="68580" marR="68580" marT="34290" marB="34290"/>
                </a:tc>
                <a:tc>
                  <a:txBody>
                    <a:bodyPr/>
                    <a:lstStyle/>
                    <a:p>
                      <a:r>
                        <a:rPr lang="en-US" sz="900" dirty="0"/>
                        <a:t>AIRPORT</a:t>
                      </a:r>
                    </a:p>
                  </a:txBody>
                  <a:tcPr marL="68580" marR="68580" marT="34290" marB="34290"/>
                </a:tc>
                <a:extLst>
                  <a:ext uri="{0D108BD9-81ED-4DB2-BD59-A6C34878D82A}">
                    <a16:rowId xmlns:a16="http://schemas.microsoft.com/office/drawing/2014/main" val="1501187898"/>
                  </a:ext>
                </a:extLst>
              </a:tr>
              <a:tr h="329890">
                <a:tc>
                  <a:txBody>
                    <a:bodyPr/>
                    <a:lstStyle/>
                    <a:p>
                      <a:r>
                        <a:rPr lang="en-US" sz="900" dirty="0"/>
                        <a:t>KPI Measure</a:t>
                      </a:r>
                    </a:p>
                  </a:txBody>
                  <a:tcPr marL="68580" marR="68580" marT="34290" marB="34290"/>
                </a:tc>
                <a:tc>
                  <a:txBody>
                    <a:bodyPr/>
                    <a:lstStyle/>
                    <a:p>
                      <a:r>
                        <a:rPr lang="en-US" sz="900" dirty="0"/>
                        <a:t>Hangar</a:t>
                      </a:r>
                      <a:r>
                        <a:rPr lang="en-US" sz="900" baseline="0" dirty="0"/>
                        <a:t> Capacity Utilized</a:t>
                      </a:r>
                      <a:endParaRPr lang="en-US" sz="900" dirty="0"/>
                    </a:p>
                  </a:txBody>
                  <a:tcPr marL="68580" marR="68580" marT="34290" marB="34290"/>
                </a:tc>
                <a:tc>
                  <a:txBody>
                    <a:bodyPr/>
                    <a:lstStyle/>
                    <a:p>
                      <a:r>
                        <a:rPr lang="en-US" sz="900" baseline="0" dirty="0"/>
                        <a:t> Star Rating – airnav.com</a:t>
                      </a:r>
                      <a:endParaRPr lang="en-US" sz="900" dirty="0"/>
                    </a:p>
                  </a:txBody>
                  <a:tcPr marL="68580" marR="68580" marT="34290" marB="34290"/>
                </a:tc>
                <a:extLst>
                  <a:ext uri="{0D108BD9-81ED-4DB2-BD59-A6C34878D82A}">
                    <a16:rowId xmlns:a16="http://schemas.microsoft.com/office/drawing/2014/main" val="3181496787"/>
                  </a:ext>
                </a:extLst>
              </a:tr>
              <a:tr h="392829">
                <a:tc>
                  <a:txBody>
                    <a:bodyPr/>
                    <a:lstStyle/>
                    <a:p>
                      <a:r>
                        <a:rPr lang="en-US" sz="900" dirty="0"/>
                        <a:t>Rationale/ Definition</a:t>
                      </a:r>
                    </a:p>
                  </a:txBody>
                  <a:tcPr marL="68580" marR="68580" marT="34290" marB="34290"/>
                </a:tc>
                <a:tc>
                  <a:txBody>
                    <a:bodyPr/>
                    <a:lstStyle/>
                    <a:p>
                      <a:r>
                        <a:rPr lang="en-US" sz="900" dirty="0"/>
                        <a:t>To</a:t>
                      </a:r>
                      <a:r>
                        <a:rPr lang="en-US" sz="900" baseline="0" dirty="0"/>
                        <a:t> monitor the management of this revenue-generating asset.  </a:t>
                      </a:r>
                      <a:endParaRPr lang="en-US" sz="900" dirty="0"/>
                    </a:p>
                  </a:txBody>
                  <a:tcPr marL="68580" marR="68580" marT="34290" marB="34290"/>
                </a:tc>
                <a:tc>
                  <a:txBody>
                    <a:bodyPr/>
                    <a:lstStyle/>
                    <a:p>
                      <a:r>
                        <a:rPr lang="en-US" sz="900" kern="1200" dirty="0">
                          <a:solidFill>
                            <a:schemeClr val="tx1"/>
                          </a:solidFill>
                          <a:effectLst/>
                          <a:latin typeface="+mn-lt"/>
                          <a:ea typeface="+mn-ea"/>
                          <a:cs typeface="+mn-cs"/>
                        </a:rPr>
                        <a:t>Feedback from our customer base is an important way of measuring the level of service we offer.  </a:t>
                      </a:r>
                      <a:endParaRPr lang="en-US" sz="900" dirty="0"/>
                    </a:p>
                  </a:txBody>
                  <a:tcPr marL="68580" marR="68580" marT="34290" marB="34290"/>
                </a:tc>
                <a:extLst>
                  <a:ext uri="{0D108BD9-81ED-4DB2-BD59-A6C34878D82A}">
                    <a16:rowId xmlns:a16="http://schemas.microsoft.com/office/drawing/2014/main" val="433308556"/>
                  </a:ext>
                </a:extLst>
              </a:tr>
              <a:tr h="276748">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86780">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Airport Director</a:t>
                      </a:r>
                    </a:p>
                  </a:txBody>
                  <a:tcPr marL="68580" marR="68580" marT="34290" marB="34290"/>
                </a:tc>
                <a:tc>
                  <a:txBody>
                    <a:bodyPr/>
                    <a:lstStyle/>
                    <a:p>
                      <a:r>
                        <a:rPr lang="en-US" sz="900" dirty="0"/>
                        <a:t>Airport Director/airnav.com website</a:t>
                      </a:r>
                    </a:p>
                  </a:txBody>
                  <a:tcPr marL="68580" marR="68580" marT="34290" marB="34290"/>
                </a:tc>
                <a:extLst>
                  <a:ext uri="{0D108BD9-81ED-4DB2-BD59-A6C34878D82A}">
                    <a16:rowId xmlns:a16="http://schemas.microsoft.com/office/drawing/2014/main" val="3852879732"/>
                  </a:ext>
                </a:extLst>
              </a:tr>
              <a:tr h="3505164">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57715">
                <a:tc>
                  <a:txBody>
                    <a:bodyPr/>
                    <a:lstStyle/>
                    <a:p>
                      <a:r>
                        <a:rPr lang="en-US" sz="900" dirty="0"/>
                        <a:t>Other/ comments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Our target is 90% capacity utilized.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airport owns and maintains twenty-five hangars, with varying size and capacity. Monthly rental income provides a solid revenue stream for operations. </a:t>
                      </a:r>
                      <a:endParaRPr lang="en-US" sz="900" dirty="0"/>
                    </a:p>
                    <a:p>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AirNav.com is a website that contains airport information, including the entities on the airport that offer FBO services. Users are able to rate and review The City of Findlay Airport (FBO) for other potential customers to see. Along with written reviews, users are able to give a 1-5 star rating. Our</a:t>
                      </a:r>
                      <a:r>
                        <a:rPr lang="en-US" sz="900" kern="1200" baseline="0" dirty="0">
                          <a:solidFill>
                            <a:schemeClr val="tx1"/>
                          </a:solidFill>
                          <a:effectLst/>
                          <a:latin typeface="+mn-lt"/>
                          <a:ea typeface="+mn-ea"/>
                          <a:cs typeface="+mn-cs"/>
                        </a:rPr>
                        <a:t> target is a 4 star rating or higher.</a:t>
                      </a: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31</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207884" y="6522691"/>
            <a:ext cx="1170533" cy="335309"/>
          </a:xfrm>
          <a:prstGeom prst="rect">
            <a:avLst/>
          </a:prstGeom>
        </p:spPr>
      </p:pic>
      <p:sp>
        <p:nvSpPr>
          <p:cNvPr id="10" name="Footer Placeholder 9"/>
          <p:cNvSpPr>
            <a:spLocks noGrp="1"/>
          </p:cNvSpPr>
          <p:nvPr>
            <p:ph type="ftr" sz="quarter" idx="11"/>
          </p:nvPr>
        </p:nvSpPr>
        <p:spPr>
          <a:xfrm>
            <a:off x="3077390" y="6446250"/>
            <a:ext cx="3380560" cy="365125"/>
          </a:xfrm>
        </p:spPr>
        <p:txBody>
          <a:bodyPr/>
          <a:lstStyle/>
          <a:p>
            <a:r>
              <a:rPr lang="en-US" sz="1000" dirty="0"/>
              <a:t>(Scroll or page up/down to see more departmental KPIs)</a:t>
            </a:r>
          </a:p>
        </p:txBody>
      </p:sp>
      <p:pic>
        <p:nvPicPr>
          <p:cNvPr id="5" name="Picture 4">
            <a:extLst>
              <a:ext uri="{FF2B5EF4-FFF2-40B4-BE49-F238E27FC236}">
                <a16:creationId xmlns:a16="http://schemas.microsoft.com/office/drawing/2014/main" id="{E2A52D3A-8F3B-4A5B-A28D-52E6A1F243BE}"/>
              </a:ext>
            </a:extLst>
          </p:cNvPr>
          <p:cNvPicPr>
            <a:picLocks noChangeAspect="1"/>
          </p:cNvPicPr>
          <p:nvPr/>
        </p:nvPicPr>
        <p:blipFill>
          <a:blip r:embed="rId4"/>
          <a:stretch>
            <a:fillRect/>
          </a:stretch>
        </p:blipFill>
        <p:spPr>
          <a:xfrm>
            <a:off x="5131963" y="2211294"/>
            <a:ext cx="3670278" cy="2996743"/>
          </a:xfrm>
          <a:prstGeom prst="rect">
            <a:avLst/>
          </a:prstGeom>
        </p:spPr>
      </p:pic>
      <p:pic>
        <p:nvPicPr>
          <p:cNvPr id="4" name="Picture 3">
            <a:extLst>
              <a:ext uri="{FF2B5EF4-FFF2-40B4-BE49-F238E27FC236}">
                <a16:creationId xmlns:a16="http://schemas.microsoft.com/office/drawing/2014/main" id="{03D301B8-ABCB-45C5-89B8-E01849108FF7}"/>
              </a:ext>
            </a:extLst>
          </p:cNvPr>
          <p:cNvPicPr>
            <a:picLocks noChangeAspect="1"/>
          </p:cNvPicPr>
          <p:nvPr/>
        </p:nvPicPr>
        <p:blipFill>
          <a:blip r:embed="rId5"/>
          <a:stretch>
            <a:fillRect/>
          </a:stretch>
        </p:blipFill>
        <p:spPr>
          <a:xfrm>
            <a:off x="845840" y="2432807"/>
            <a:ext cx="3916582" cy="2652560"/>
          </a:xfrm>
          <a:prstGeom prst="rect">
            <a:avLst/>
          </a:prstGeom>
        </p:spPr>
      </p:pic>
    </p:spTree>
    <p:extLst>
      <p:ext uri="{BB962C8B-B14F-4D97-AF65-F5344CB8AC3E}">
        <p14:creationId xmlns:p14="http://schemas.microsoft.com/office/powerpoint/2010/main" val="197039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1972499"/>
              </p:ext>
            </p:extLst>
          </p:nvPr>
        </p:nvGraphicFramePr>
        <p:xfrm>
          <a:off x="100693" y="170879"/>
          <a:ext cx="8961120" cy="6550597"/>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480316">
                <a:tc>
                  <a:txBody>
                    <a:bodyPr/>
                    <a:lstStyle/>
                    <a:p>
                      <a:r>
                        <a:rPr lang="en-US" sz="900" dirty="0"/>
                        <a:t>Dept.</a:t>
                      </a:r>
                    </a:p>
                  </a:txBody>
                  <a:tcPr marL="68580" marR="68580" marT="34290" marB="34290"/>
                </a:tc>
                <a:tc>
                  <a:txBody>
                    <a:bodyPr/>
                    <a:lstStyle/>
                    <a:p>
                      <a:r>
                        <a:rPr lang="en-US" sz="900" dirty="0"/>
                        <a:t>ENGINEERING</a:t>
                      </a:r>
                    </a:p>
                  </a:txBody>
                  <a:tcPr marL="68580" marR="68580" marT="34290" marB="34290"/>
                </a:tc>
                <a:tc>
                  <a:txBody>
                    <a:bodyPr/>
                    <a:lstStyle/>
                    <a:p>
                      <a:r>
                        <a:rPr lang="en-US" sz="900" dirty="0"/>
                        <a:t>ENGINEERING</a:t>
                      </a:r>
                    </a:p>
                  </a:txBody>
                  <a:tcPr marL="68580" marR="68580" marT="34290" marB="34290"/>
                </a:tc>
                <a:extLst>
                  <a:ext uri="{0D108BD9-81ED-4DB2-BD59-A6C34878D82A}">
                    <a16:rowId xmlns:a16="http://schemas.microsoft.com/office/drawing/2014/main" val="1501187898"/>
                  </a:ext>
                </a:extLst>
              </a:tr>
              <a:tr h="329890">
                <a:tc>
                  <a:txBody>
                    <a:bodyPr/>
                    <a:lstStyle/>
                    <a:p>
                      <a:r>
                        <a:rPr lang="en-US" sz="900" dirty="0"/>
                        <a:t>KPI Measure</a:t>
                      </a:r>
                    </a:p>
                  </a:txBody>
                  <a:tcPr marL="68580" marR="68580" marT="34290" marB="34290"/>
                </a:tc>
                <a:tc>
                  <a:txBody>
                    <a:bodyPr/>
                    <a:lstStyle/>
                    <a:p>
                      <a:r>
                        <a:rPr lang="en-US" sz="900" dirty="0"/>
                        <a:t>Lane</a:t>
                      </a:r>
                      <a:r>
                        <a:rPr lang="en-US" sz="900" baseline="0" dirty="0"/>
                        <a:t> miles paved</a:t>
                      </a:r>
                      <a:endParaRPr lang="en-US" sz="900" dirty="0"/>
                    </a:p>
                  </a:txBody>
                  <a:tcPr marL="68580" marR="68580" marT="34290" marB="34290"/>
                </a:tc>
                <a:tc>
                  <a:txBody>
                    <a:bodyPr/>
                    <a:lstStyle/>
                    <a:p>
                      <a:r>
                        <a:rPr lang="en-US" sz="900" baseline="0" dirty="0"/>
                        <a:t> MS4 Compliance</a:t>
                      </a:r>
                      <a:endParaRPr lang="en-US" sz="900" dirty="0"/>
                    </a:p>
                  </a:txBody>
                  <a:tcPr marL="68580" marR="68580" marT="34290" marB="34290"/>
                </a:tc>
                <a:extLst>
                  <a:ext uri="{0D108BD9-81ED-4DB2-BD59-A6C34878D82A}">
                    <a16:rowId xmlns:a16="http://schemas.microsoft.com/office/drawing/2014/main" val="3181496787"/>
                  </a:ext>
                </a:extLst>
              </a:tr>
              <a:tr h="392829">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Lane miles paved measures</a:t>
                      </a:r>
                      <a:r>
                        <a:rPr lang="en-US" sz="900" kern="1200" baseline="0" dirty="0">
                          <a:solidFill>
                            <a:schemeClr val="tx1"/>
                          </a:solidFill>
                          <a:effectLst/>
                          <a:latin typeface="+mn-lt"/>
                          <a:ea typeface="+mn-ea"/>
                          <a:cs typeface="+mn-cs"/>
                        </a:rPr>
                        <a:t> our progress in street maintenance and improvements.</a:t>
                      </a:r>
                      <a:endParaRPr lang="en-US" sz="900" dirty="0"/>
                    </a:p>
                  </a:txBody>
                  <a:tcPr marL="68580" marR="68580" marT="34290" marB="34290"/>
                </a:tc>
                <a:tc>
                  <a:txBody>
                    <a:bodyPr/>
                    <a:lstStyle/>
                    <a:p>
                      <a:r>
                        <a:rPr lang="en-US" sz="900" dirty="0"/>
                        <a:t>MS4 relates to our adherence to</a:t>
                      </a:r>
                      <a:r>
                        <a:rPr lang="en-US" sz="900" baseline="0" dirty="0"/>
                        <a:t> certain US</a:t>
                      </a:r>
                      <a:r>
                        <a:rPr lang="en-US" sz="900" dirty="0"/>
                        <a:t>EPA standards.</a:t>
                      </a:r>
                    </a:p>
                  </a:txBody>
                  <a:tcPr marL="68580" marR="68580" marT="34290" marB="34290"/>
                </a:tc>
                <a:extLst>
                  <a:ext uri="{0D108BD9-81ED-4DB2-BD59-A6C34878D82A}">
                    <a16:rowId xmlns:a16="http://schemas.microsoft.com/office/drawing/2014/main" val="433308556"/>
                  </a:ext>
                </a:extLst>
              </a:tr>
              <a:tr h="276748">
                <a:tc>
                  <a:txBody>
                    <a:bodyPr/>
                    <a:lstStyle/>
                    <a:p>
                      <a:r>
                        <a:rPr lang="en-US" sz="900" dirty="0"/>
                        <a:t>Frequency</a:t>
                      </a:r>
                    </a:p>
                  </a:txBody>
                  <a:tcPr marL="68580" marR="68580" marT="34290" marB="34290"/>
                </a:tc>
                <a:tc>
                  <a:txBody>
                    <a:bodyPr/>
                    <a:lstStyle/>
                    <a:p>
                      <a:r>
                        <a:rPr lang="en-US" sz="900" dirty="0"/>
                        <a:t>Annually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86780">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City Engineer</a:t>
                      </a:r>
                    </a:p>
                  </a:txBody>
                  <a:tcPr marL="68580" marR="68580" marT="34290" marB="34290"/>
                </a:tc>
                <a:tc>
                  <a:txBody>
                    <a:bodyPr/>
                    <a:lstStyle/>
                    <a:p>
                      <a:r>
                        <a:rPr lang="en-US" sz="900" dirty="0"/>
                        <a:t>City Engineer</a:t>
                      </a:r>
                    </a:p>
                  </a:txBody>
                  <a:tcPr marL="68580" marR="68580" marT="34290" marB="34290"/>
                </a:tc>
                <a:extLst>
                  <a:ext uri="{0D108BD9-81ED-4DB2-BD59-A6C34878D82A}">
                    <a16:rowId xmlns:a16="http://schemas.microsoft.com/office/drawing/2014/main" val="3852879732"/>
                  </a:ext>
                </a:extLst>
              </a:tr>
              <a:tr h="3505164">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57715">
                <a:tc>
                  <a:txBody>
                    <a:bodyPr/>
                    <a:lstStyle/>
                    <a:p>
                      <a:r>
                        <a:rPr lang="en-US" sz="900" dirty="0"/>
                        <a:t>Other/ comments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0" dirty="0">
                          <a:solidFill>
                            <a:schemeClr val="tx1"/>
                          </a:solidFill>
                          <a:effectLst/>
                          <a:latin typeface="+mn-lt"/>
                          <a:ea typeface="+mn-ea"/>
                          <a:cs typeface="+mn-cs"/>
                        </a:rPr>
                        <a:t>The lane miles paved each year is based on projects in the Capital Plan and availability of other funding sources in a given year. Data for 2020 is increased due to Safety, ODOT, and CDBG/OPWC funds being awarded.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0" dirty="0">
                          <a:solidFill>
                            <a:schemeClr val="tx1"/>
                          </a:solidFill>
                          <a:effectLst/>
                          <a:latin typeface="+mn-lt"/>
                          <a:ea typeface="+mn-ea"/>
                          <a:cs typeface="+mn-cs"/>
                        </a:rPr>
                        <a:t>The target is the 5 year average of miles paved. The number does not include alleys that were paved. Data for 2017 used in creating targets is an outlier due to ODOT performing Urban Paving.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Our target is</a:t>
                      </a:r>
                      <a:r>
                        <a:rPr lang="en-US" sz="900" baseline="0" dirty="0"/>
                        <a:t> 100% compliance.</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MS4 stands for</a:t>
                      </a:r>
                      <a:r>
                        <a:rPr lang="en-US" sz="900" baseline="0" dirty="0"/>
                        <a:t> Municipal Separate Storm Sewer System.  The MS4 standards relate to storm water runoff, erosion, and water quality.  It is to protect surface water such as Blanchard River, Eagle Creek, etc.</a:t>
                      </a:r>
                      <a:endParaRPr lang="en-US" sz="900" dirty="0"/>
                    </a:p>
                    <a:p>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32</a:t>
            </a:fld>
            <a:endParaRPr lang="en-US"/>
          </a:p>
        </p:txBody>
      </p:sp>
      <p:pic>
        <p:nvPicPr>
          <p:cNvPr id="4" name="Picture 3">
            <a:hlinkClick r:id="rId2" action="ppaction://hlinksldjump"/>
          </p:cNvPr>
          <p:cNvPicPr>
            <a:picLocks noChangeAspect="1"/>
          </p:cNvPicPr>
          <p:nvPr/>
        </p:nvPicPr>
        <p:blipFill>
          <a:blip r:embed="rId3"/>
          <a:stretch>
            <a:fillRect/>
          </a:stretch>
        </p:blipFill>
        <p:spPr>
          <a:xfrm>
            <a:off x="268173" y="6522691"/>
            <a:ext cx="1170533" cy="335309"/>
          </a:xfrm>
          <a:prstGeom prst="rect">
            <a:avLst/>
          </a:prstGeom>
        </p:spPr>
      </p:pic>
      <p:sp>
        <p:nvSpPr>
          <p:cNvPr id="10" name="Footer Placeholder 9"/>
          <p:cNvSpPr>
            <a:spLocks noGrp="1"/>
          </p:cNvSpPr>
          <p:nvPr>
            <p:ph type="ftr" sz="quarter" idx="11"/>
          </p:nvPr>
        </p:nvSpPr>
        <p:spPr>
          <a:xfrm>
            <a:off x="3077390" y="6491969"/>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C9DE4505-9485-46C4-9DD1-EDB63AE3E6A9}"/>
              </a:ext>
            </a:extLst>
          </p:cNvPr>
          <p:cNvPicPr>
            <a:picLocks noChangeAspect="1"/>
          </p:cNvPicPr>
          <p:nvPr/>
        </p:nvPicPr>
        <p:blipFill>
          <a:blip r:embed="rId4"/>
          <a:stretch>
            <a:fillRect/>
          </a:stretch>
        </p:blipFill>
        <p:spPr>
          <a:xfrm>
            <a:off x="859159" y="2374083"/>
            <a:ext cx="3829313" cy="2841593"/>
          </a:xfrm>
          <a:prstGeom prst="rect">
            <a:avLst/>
          </a:prstGeom>
        </p:spPr>
      </p:pic>
      <p:pic>
        <p:nvPicPr>
          <p:cNvPr id="5" name="Picture 4">
            <a:extLst>
              <a:ext uri="{FF2B5EF4-FFF2-40B4-BE49-F238E27FC236}">
                <a16:creationId xmlns:a16="http://schemas.microsoft.com/office/drawing/2014/main" id="{D83D25FD-DA8C-4577-838A-12E268FA1ECE}"/>
              </a:ext>
            </a:extLst>
          </p:cNvPr>
          <p:cNvPicPr>
            <a:picLocks noChangeAspect="1"/>
          </p:cNvPicPr>
          <p:nvPr/>
        </p:nvPicPr>
        <p:blipFill>
          <a:blip r:embed="rId5"/>
          <a:stretch>
            <a:fillRect/>
          </a:stretch>
        </p:blipFill>
        <p:spPr>
          <a:xfrm>
            <a:off x="5007614" y="2355072"/>
            <a:ext cx="3909883" cy="2888526"/>
          </a:xfrm>
          <a:prstGeom prst="rect">
            <a:avLst/>
          </a:prstGeom>
        </p:spPr>
      </p:pic>
    </p:spTree>
    <p:extLst>
      <p:ext uri="{BB962C8B-B14F-4D97-AF65-F5344CB8AC3E}">
        <p14:creationId xmlns:p14="http://schemas.microsoft.com/office/powerpoint/2010/main" val="1502621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7049818"/>
              </p:ext>
            </p:extLst>
          </p:nvPr>
        </p:nvGraphicFramePr>
        <p:xfrm>
          <a:off x="181086" y="221445"/>
          <a:ext cx="8761578" cy="5694788"/>
        </p:xfrm>
        <a:graphic>
          <a:graphicData uri="http://schemas.openxmlformats.org/drawingml/2006/table">
            <a:tbl>
              <a:tblPr firstRow="1" bandRow="1">
                <a:tableStyleId>{BDBED569-4797-4DF1-A0F4-6AAB3CD982D8}</a:tableStyleId>
              </a:tblPr>
              <a:tblGrid>
                <a:gridCol w="1207706">
                  <a:extLst>
                    <a:ext uri="{9D8B030D-6E8A-4147-A177-3AD203B41FA5}">
                      <a16:colId xmlns:a16="http://schemas.microsoft.com/office/drawing/2014/main" val="1165968090"/>
                    </a:ext>
                  </a:extLst>
                </a:gridCol>
                <a:gridCol w="7553872">
                  <a:extLst>
                    <a:ext uri="{9D8B030D-6E8A-4147-A177-3AD203B41FA5}">
                      <a16:colId xmlns:a16="http://schemas.microsoft.com/office/drawing/2014/main" val="1456978279"/>
                    </a:ext>
                  </a:extLst>
                </a:gridCol>
              </a:tblGrid>
              <a:tr h="338892">
                <a:tc>
                  <a:txBody>
                    <a:bodyPr/>
                    <a:lstStyle/>
                    <a:p>
                      <a:r>
                        <a:rPr lang="en-US" sz="900" dirty="0"/>
                        <a:t>KPI Measure</a:t>
                      </a:r>
                    </a:p>
                  </a:txBody>
                  <a:tcPr marL="68580" marR="68580" marT="34290" marB="34290"/>
                </a:tc>
                <a:tc>
                  <a:txBody>
                    <a:bodyPr/>
                    <a:lstStyle/>
                    <a:p>
                      <a:r>
                        <a:rPr lang="en-US" sz="900" dirty="0"/>
                        <a:t>Projects:</a:t>
                      </a:r>
                      <a:r>
                        <a:rPr lang="en-US" sz="900" baseline="0" dirty="0"/>
                        <a:t>  # Planned vs. # Bid</a:t>
                      </a:r>
                      <a:endParaRPr lang="en-US" sz="900" dirty="0"/>
                    </a:p>
                  </a:txBody>
                  <a:tcPr marL="68580" marR="68580" marT="34290" marB="34290"/>
                </a:tc>
                <a:extLst>
                  <a:ext uri="{0D108BD9-81ED-4DB2-BD59-A6C34878D82A}">
                    <a16:rowId xmlns:a16="http://schemas.microsoft.com/office/drawing/2014/main" val="3181496787"/>
                  </a:ext>
                </a:extLst>
              </a:tr>
              <a:tr h="388238">
                <a:tc>
                  <a:txBody>
                    <a:bodyPr/>
                    <a:lstStyle/>
                    <a:p>
                      <a:r>
                        <a:rPr lang="en-US" sz="900" dirty="0"/>
                        <a:t>Rationale/ Definition</a:t>
                      </a:r>
                    </a:p>
                  </a:txBody>
                  <a:tcPr marL="68580" marR="68580" marT="34290" marB="34290"/>
                </a:tc>
                <a:tc>
                  <a:txBody>
                    <a:bodyPr/>
                    <a:lstStyle/>
                    <a:p>
                      <a:r>
                        <a:rPr lang="en-US" sz="900" kern="1200" dirty="0">
                          <a:solidFill>
                            <a:schemeClr val="tx1"/>
                          </a:solidFill>
                          <a:effectLst/>
                          <a:latin typeface="+mn-lt"/>
                          <a:ea typeface="+mn-ea"/>
                          <a:cs typeface="+mn-cs"/>
                        </a:rPr>
                        <a:t>This measure shows our ability to be</a:t>
                      </a:r>
                      <a:r>
                        <a:rPr lang="en-US" sz="900" kern="1200" baseline="0" dirty="0">
                          <a:solidFill>
                            <a:schemeClr val="tx1"/>
                          </a:solidFill>
                          <a:effectLst/>
                          <a:latin typeface="+mn-lt"/>
                          <a:ea typeface="+mn-ea"/>
                          <a:cs typeface="+mn-cs"/>
                        </a:rPr>
                        <a:t> pro-active and get planned projects out to bid timely.</a:t>
                      </a:r>
                      <a:endParaRPr lang="en-US" sz="900" dirty="0"/>
                    </a:p>
                  </a:txBody>
                  <a:tcPr marL="68580" marR="68580" marT="34290" marB="34290"/>
                </a:tc>
                <a:extLst>
                  <a:ext uri="{0D108BD9-81ED-4DB2-BD59-A6C34878D82A}">
                    <a16:rowId xmlns:a16="http://schemas.microsoft.com/office/drawing/2014/main" val="433308556"/>
                  </a:ext>
                </a:extLst>
              </a:tr>
              <a:tr h="273513">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82259">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City Engineer</a:t>
                      </a:r>
                    </a:p>
                  </a:txBody>
                  <a:tcPr marL="68580" marR="68580" marT="34290" marB="34290"/>
                </a:tc>
                <a:extLst>
                  <a:ext uri="{0D108BD9-81ED-4DB2-BD59-A6C34878D82A}">
                    <a16:rowId xmlns:a16="http://schemas.microsoft.com/office/drawing/2014/main" val="3852879732"/>
                  </a:ext>
                </a:extLst>
              </a:tr>
              <a:tr h="3464196">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847690">
                <a:tc>
                  <a:txBody>
                    <a:bodyPr/>
                    <a:lstStyle/>
                    <a:p>
                      <a:r>
                        <a:rPr lang="en-US" sz="900" dirty="0"/>
                        <a:t>Other/ comments</a:t>
                      </a:r>
                    </a:p>
                  </a:txBody>
                  <a:tcPr marL="68580" marR="68580" marT="34290" marB="34290"/>
                </a:tc>
                <a:tc>
                  <a:txBody>
                    <a:bodyPr/>
                    <a:lstStyle/>
                    <a:p>
                      <a:r>
                        <a:rPr lang="en-US" sz="900" dirty="0"/>
                        <a:t>We develop and follow a</a:t>
                      </a:r>
                      <a:r>
                        <a:rPr lang="en-US" sz="900" baseline="0" dirty="0"/>
                        <a:t> 5-year capital plan (revised annually) which includes multiple year grants, etc.  Each year the projects are planned by quarter based on nature of the project and to obtain optimal pricing.</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33</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181087" y="6506748"/>
            <a:ext cx="1170533" cy="335309"/>
          </a:xfrm>
          <a:prstGeom prst="rect">
            <a:avLst/>
          </a:prstGeom>
        </p:spPr>
      </p:pic>
      <p:sp>
        <p:nvSpPr>
          <p:cNvPr id="10" name="Footer Placeholder 9"/>
          <p:cNvSpPr>
            <a:spLocks noGrp="1"/>
          </p:cNvSpPr>
          <p:nvPr>
            <p:ph type="ftr" sz="quarter" idx="11"/>
          </p:nvPr>
        </p:nvSpPr>
        <p:spPr>
          <a:xfrm>
            <a:off x="3077390" y="6433534"/>
            <a:ext cx="3380560" cy="365125"/>
          </a:xfrm>
        </p:spPr>
        <p:txBody>
          <a:bodyPr/>
          <a:lstStyle/>
          <a:p>
            <a:r>
              <a:rPr lang="en-US" sz="1000" dirty="0"/>
              <a:t>(Scroll or page up/down to see more departmental KPIs)</a:t>
            </a:r>
          </a:p>
        </p:txBody>
      </p:sp>
      <p:pic>
        <p:nvPicPr>
          <p:cNvPr id="4" name="Picture 3">
            <a:extLst>
              <a:ext uri="{FF2B5EF4-FFF2-40B4-BE49-F238E27FC236}">
                <a16:creationId xmlns:a16="http://schemas.microsoft.com/office/drawing/2014/main" id="{E1F310F9-FD90-4C27-8E5E-429593871AEA}"/>
              </a:ext>
            </a:extLst>
          </p:cNvPr>
          <p:cNvPicPr>
            <a:picLocks noChangeAspect="1"/>
          </p:cNvPicPr>
          <p:nvPr/>
        </p:nvPicPr>
        <p:blipFill>
          <a:blip r:embed="rId4"/>
          <a:stretch>
            <a:fillRect/>
          </a:stretch>
        </p:blipFill>
        <p:spPr>
          <a:xfrm>
            <a:off x="2851039" y="1661019"/>
            <a:ext cx="3716618" cy="3319069"/>
          </a:xfrm>
          <a:prstGeom prst="rect">
            <a:avLst/>
          </a:prstGeom>
        </p:spPr>
      </p:pic>
    </p:spTree>
    <p:extLst>
      <p:ext uri="{BB962C8B-B14F-4D97-AF65-F5344CB8AC3E}">
        <p14:creationId xmlns:p14="http://schemas.microsoft.com/office/powerpoint/2010/main" val="3814605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8188019"/>
              </p:ext>
            </p:extLst>
          </p:nvPr>
        </p:nvGraphicFramePr>
        <p:xfrm>
          <a:off x="364010" y="537450"/>
          <a:ext cx="8578653" cy="5783064"/>
        </p:xfrm>
        <a:graphic>
          <a:graphicData uri="http://schemas.openxmlformats.org/drawingml/2006/table">
            <a:tbl>
              <a:tblPr firstRow="1" bandRow="1">
                <a:tableStyleId>{BDBED569-4797-4DF1-A0F4-6AAB3CD982D8}</a:tableStyleId>
              </a:tblPr>
              <a:tblGrid>
                <a:gridCol w="625265">
                  <a:extLst>
                    <a:ext uri="{9D8B030D-6E8A-4147-A177-3AD203B41FA5}">
                      <a16:colId xmlns:a16="http://schemas.microsoft.com/office/drawing/2014/main" val="1165968090"/>
                    </a:ext>
                  </a:extLst>
                </a:gridCol>
                <a:gridCol w="3976258">
                  <a:extLst>
                    <a:ext uri="{9D8B030D-6E8A-4147-A177-3AD203B41FA5}">
                      <a16:colId xmlns:a16="http://schemas.microsoft.com/office/drawing/2014/main" val="1456978279"/>
                    </a:ext>
                  </a:extLst>
                </a:gridCol>
                <a:gridCol w="3977130">
                  <a:extLst>
                    <a:ext uri="{9D8B030D-6E8A-4147-A177-3AD203B41FA5}">
                      <a16:colId xmlns:a16="http://schemas.microsoft.com/office/drawing/2014/main" val="179723549"/>
                    </a:ext>
                  </a:extLst>
                </a:gridCol>
              </a:tblGrid>
              <a:tr h="272388">
                <a:tc>
                  <a:txBody>
                    <a:bodyPr/>
                    <a:lstStyle/>
                    <a:p>
                      <a:r>
                        <a:rPr lang="en-US" sz="800" dirty="0"/>
                        <a:t>Dept.</a:t>
                      </a:r>
                    </a:p>
                  </a:txBody>
                  <a:tcPr marL="49575" marR="49575" marT="24788" marB="24788"/>
                </a:tc>
                <a:tc>
                  <a:txBody>
                    <a:bodyPr/>
                    <a:lstStyle/>
                    <a:p>
                      <a:r>
                        <a:rPr lang="en-US" sz="800" dirty="0"/>
                        <a:t>TAX</a:t>
                      </a:r>
                    </a:p>
                  </a:txBody>
                  <a:tcPr marL="49575" marR="49575" marT="24788" marB="24788"/>
                </a:tc>
                <a:tc>
                  <a:txBody>
                    <a:bodyPr/>
                    <a:lstStyle/>
                    <a:p>
                      <a:r>
                        <a:rPr lang="en-US" sz="800" dirty="0"/>
                        <a:t>TAX</a:t>
                      </a:r>
                    </a:p>
                  </a:txBody>
                  <a:tcPr marL="49575" marR="49575" marT="24788" marB="24788"/>
                </a:tc>
                <a:extLst>
                  <a:ext uri="{0D108BD9-81ED-4DB2-BD59-A6C34878D82A}">
                    <a16:rowId xmlns:a16="http://schemas.microsoft.com/office/drawing/2014/main" val="1501187898"/>
                  </a:ext>
                </a:extLst>
              </a:tr>
              <a:tr h="295764">
                <a:tc>
                  <a:txBody>
                    <a:bodyPr/>
                    <a:lstStyle/>
                    <a:p>
                      <a:r>
                        <a:rPr lang="en-US" sz="800" dirty="0"/>
                        <a:t>KPI Measure</a:t>
                      </a:r>
                    </a:p>
                  </a:txBody>
                  <a:tcPr marL="49575" marR="49575" marT="24788" marB="24788"/>
                </a:tc>
                <a:tc>
                  <a:txBody>
                    <a:bodyPr/>
                    <a:lstStyle/>
                    <a:p>
                      <a:r>
                        <a:rPr lang="en-US" sz="800" baseline="0" dirty="0"/>
                        <a:t>Processing Time</a:t>
                      </a:r>
                      <a:endParaRPr lang="en-US" sz="800" dirty="0"/>
                    </a:p>
                  </a:txBody>
                  <a:tcPr marL="49575" marR="49575" marT="24788" marB="24788"/>
                </a:tc>
                <a:tc>
                  <a:txBody>
                    <a:bodyPr/>
                    <a:lstStyle/>
                    <a:p>
                      <a:r>
                        <a:rPr lang="en-US" sz="800" baseline="0" dirty="0"/>
                        <a:t>Past Due Collections</a:t>
                      </a:r>
                      <a:endParaRPr lang="en-US" sz="800" dirty="0"/>
                    </a:p>
                  </a:txBody>
                  <a:tcPr marL="49575" marR="49575" marT="24788" marB="24788"/>
                </a:tc>
                <a:extLst>
                  <a:ext uri="{0D108BD9-81ED-4DB2-BD59-A6C34878D82A}">
                    <a16:rowId xmlns:a16="http://schemas.microsoft.com/office/drawing/2014/main" val="3181496787"/>
                  </a:ext>
                </a:extLst>
              </a:tr>
              <a:tr h="414070">
                <a:tc>
                  <a:txBody>
                    <a:bodyPr/>
                    <a:lstStyle/>
                    <a:p>
                      <a:r>
                        <a:rPr lang="en-US" sz="800" dirty="0"/>
                        <a:t>Rationale/ Definition</a:t>
                      </a:r>
                    </a:p>
                  </a:txBody>
                  <a:tcPr marL="49575" marR="49575" marT="24788" marB="24788"/>
                </a:tc>
                <a:tc>
                  <a:txBody>
                    <a:bodyPr/>
                    <a:lstStyle/>
                    <a:p>
                      <a:r>
                        <a:rPr lang="en-US" sz="800" dirty="0"/>
                        <a:t>Processing</a:t>
                      </a:r>
                      <a:r>
                        <a:rPr lang="en-US" sz="800" baseline="0" dirty="0"/>
                        <a:t> efficiency is a key element of a productive tax department.</a:t>
                      </a:r>
                      <a:endParaRPr lang="en-US" sz="800" dirty="0"/>
                    </a:p>
                  </a:txBody>
                  <a:tcPr marL="49575" marR="49575" marT="24788" marB="24788"/>
                </a:tc>
                <a:tc>
                  <a:txBody>
                    <a:bodyPr/>
                    <a:lstStyle/>
                    <a:p>
                      <a:r>
                        <a:rPr lang="en-US" sz="800" dirty="0"/>
                        <a:t>We continually</a:t>
                      </a:r>
                      <a:r>
                        <a:rPr lang="en-US" sz="800" baseline="0" dirty="0"/>
                        <a:t> pursue and monitor past due accounts to maximize collection of past-due taxes.</a:t>
                      </a:r>
                      <a:endParaRPr lang="en-US" sz="800" dirty="0"/>
                    </a:p>
                  </a:txBody>
                  <a:tcPr marL="49575" marR="49575" marT="24788" marB="24788"/>
                </a:tc>
                <a:extLst>
                  <a:ext uri="{0D108BD9-81ED-4DB2-BD59-A6C34878D82A}">
                    <a16:rowId xmlns:a16="http://schemas.microsoft.com/office/drawing/2014/main" val="433308556"/>
                  </a:ext>
                </a:extLst>
              </a:tr>
              <a:tr h="282616">
                <a:tc>
                  <a:txBody>
                    <a:bodyPr/>
                    <a:lstStyle/>
                    <a:p>
                      <a:r>
                        <a:rPr lang="en-US" sz="800" dirty="0"/>
                        <a:t>Frequency</a:t>
                      </a:r>
                    </a:p>
                  </a:txBody>
                  <a:tcPr marL="49575" marR="49575" marT="24788" marB="24788"/>
                </a:tc>
                <a:tc>
                  <a:txBody>
                    <a:bodyPr/>
                    <a:lstStyle/>
                    <a:p>
                      <a:r>
                        <a:rPr lang="en-US" sz="800" dirty="0"/>
                        <a:t>Annually</a:t>
                      </a:r>
                    </a:p>
                  </a:txBody>
                  <a:tcPr marL="49575" marR="49575" marT="24788" marB="24788"/>
                </a:tc>
                <a:tc>
                  <a:txBody>
                    <a:bodyPr/>
                    <a:lstStyle/>
                    <a:p>
                      <a:r>
                        <a:rPr lang="en-US" sz="800" dirty="0"/>
                        <a:t>Monthly</a:t>
                      </a:r>
                    </a:p>
                  </a:txBody>
                  <a:tcPr marL="49575" marR="49575" marT="24788" marB="24788"/>
                </a:tc>
                <a:extLst>
                  <a:ext uri="{0D108BD9-81ED-4DB2-BD59-A6C34878D82A}">
                    <a16:rowId xmlns:a16="http://schemas.microsoft.com/office/drawing/2014/main" val="3671673269"/>
                  </a:ext>
                </a:extLst>
              </a:tr>
              <a:tr h="300145">
                <a:tc>
                  <a:txBody>
                    <a:bodyPr/>
                    <a:lstStyle/>
                    <a:p>
                      <a:r>
                        <a:rPr lang="en-US" sz="800" dirty="0"/>
                        <a:t>Data</a:t>
                      </a:r>
                      <a:r>
                        <a:rPr lang="en-US" sz="800" baseline="0" dirty="0"/>
                        <a:t> Source</a:t>
                      </a:r>
                      <a:endParaRPr lang="en-US" sz="800" dirty="0"/>
                    </a:p>
                  </a:txBody>
                  <a:tcPr marL="49575" marR="49575" marT="24788" marB="247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Tax</a:t>
                      </a:r>
                      <a:r>
                        <a:rPr lang="en-US" sz="800" baseline="0" dirty="0"/>
                        <a:t> Administrator</a:t>
                      </a:r>
                      <a:endParaRPr lang="en-US" sz="800" dirty="0"/>
                    </a:p>
                  </a:txBody>
                  <a:tcPr marL="49575" marR="49575" marT="24788" marB="247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Tax Administrator</a:t>
                      </a:r>
                      <a:endParaRPr lang="en-US" sz="800" dirty="0"/>
                    </a:p>
                  </a:txBody>
                  <a:tcPr marL="49575" marR="49575" marT="24788" marB="24788"/>
                </a:tc>
                <a:extLst>
                  <a:ext uri="{0D108BD9-81ED-4DB2-BD59-A6C34878D82A}">
                    <a16:rowId xmlns:a16="http://schemas.microsoft.com/office/drawing/2014/main" val="3852879732"/>
                  </a:ext>
                </a:extLst>
              </a:tr>
              <a:tr h="3552487">
                <a:tc>
                  <a:txBody>
                    <a:bodyPr/>
                    <a:lstStyle/>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800" dirty="0"/>
                        <a:t>Graph</a:t>
                      </a:r>
                    </a:p>
                  </a:txBody>
                  <a:tcPr marL="49575" marR="49575" marT="24788" marB="24788"/>
                </a:tc>
                <a:tc>
                  <a:txBody>
                    <a:bodyPr/>
                    <a:lstStyle/>
                    <a:p>
                      <a:endParaRPr lang="en-US" sz="800" dirty="0"/>
                    </a:p>
                  </a:txBody>
                  <a:tcPr marL="49575" marR="49575" marT="24788" marB="24788"/>
                </a:tc>
                <a:tc>
                  <a:txBody>
                    <a:bodyPr/>
                    <a:lstStyle/>
                    <a:p>
                      <a:endParaRPr lang="en-US" sz="800" dirty="0"/>
                    </a:p>
                  </a:txBody>
                  <a:tcPr marL="49575" marR="49575" marT="24788" marB="24788"/>
                </a:tc>
                <a:extLst>
                  <a:ext uri="{0D108BD9-81ED-4DB2-BD59-A6C34878D82A}">
                    <a16:rowId xmlns:a16="http://schemas.microsoft.com/office/drawing/2014/main" val="1346201444"/>
                  </a:ext>
                </a:extLst>
              </a:tr>
              <a:tr h="665594">
                <a:tc>
                  <a:txBody>
                    <a:bodyPr/>
                    <a:lstStyle/>
                    <a:p>
                      <a:r>
                        <a:rPr lang="en-US" sz="800" dirty="0"/>
                        <a:t>Other/ comments</a:t>
                      </a:r>
                    </a:p>
                  </a:txBody>
                  <a:tcPr marL="49575" marR="49575" marT="24788" marB="24788"/>
                </a:tc>
                <a:tc>
                  <a:txBody>
                    <a:bodyPr/>
                    <a:lstStyle/>
                    <a:p>
                      <a:r>
                        <a:rPr lang="en-US" sz="800" dirty="0"/>
                        <a:t>Target due dates are</a:t>
                      </a:r>
                      <a:r>
                        <a:rPr lang="en-US" sz="800" baseline="0" dirty="0"/>
                        <a:t> set at the beginning of the year for major processing tasks related to that year’s tax collections.</a:t>
                      </a:r>
                    </a:p>
                    <a:p>
                      <a:endParaRPr lang="en-US" sz="800" baseline="0" dirty="0"/>
                    </a:p>
                    <a:p>
                      <a:endParaRPr lang="en-US" sz="800" dirty="0">
                        <a:solidFill>
                          <a:srgbClr val="FF0000"/>
                        </a:solidFill>
                      </a:endParaRPr>
                    </a:p>
                  </a:txBody>
                  <a:tcPr marL="49575" marR="49575" marT="24788" marB="24788"/>
                </a:tc>
                <a:tc>
                  <a:txBody>
                    <a:bodyPr/>
                    <a:lstStyle/>
                    <a:p>
                      <a:r>
                        <a:rPr lang="en-US" sz="800" baseline="0" dirty="0"/>
                        <a:t>Trendline is based on a 3 year average. </a:t>
                      </a:r>
                    </a:p>
                  </a:txBody>
                  <a:tcPr marL="49575" marR="49575" marT="24788" marB="24788"/>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a:xfrm>
            <a:off x="6572247" y="6360313"/>
            <a:ext cx="1983020" cy="263943"/>
          </a:xfrm>
        </p:spPr>
        <p:txBody>
          <a:bodyPr/>
          <a:lstStyle/>
          <a:p>
            <a:fld id="{771EC4ED-66E9-4EBB-A4C4-4385FC697A2C}" type="slidenum">
              <a:rPr lang="en-US" smtClean="0"/>
              <a:t>34</a:t>
            </a:fld>
            <a:endParaRPr lang="en-US" dirty="0"/>
          </a:p>
        </p:txBody>
      </p:sp>
      <p:pic>
        <p:nvPicPr>
          <p:cNvPr id="3" name="Picture 2">
            <a:hlinkClick r:id="rId2" action="ppaction://hlinksldjump"/>
          </p:cNvPr>
          <p:cNvPicPr>
            <a:picLocks noChangeAspect="1"/>
          </p:cNvPicPr>
          <p:nvPr/>
        </p:nvPicPr>
        <p:blipFill>
          <a:blip r:embed="rId3"/>
          <a:stretch>
            <a:fillRect/>
          </a:stretch>
        </p:blipFill>
        <p:spPr>
          <a:xfrm>
            <a:off x="427179" y="6456601"/>
            <a:ext cx="1170533" cy="335309"/>
          </a:xfrm>
          <a:prstGeom prst="rect">
            <a:avLst/>
          </a:prstGeom>
        </p:spPr>
      </p:pic>
      <p:sp>
        <p:nvSpPr>
          <p:cNvPr id="9" name="Footer Placeholder 9"/>
          <p:cNvSpPr>
            <a:spLocks noGrp="1"/>
          </p:cNvSpPr>
          <p:nvPr>
            <p:ph type="ftr" sz="quarter" idx="11"/>
          </p:nvPr>
        </p:nvSpPr>
        <p:spPr>
          <a:xfrm>
            <a:off x="3077390" y="6433534"/>
            <a:ext cx="3380560" cy="365125"/>
          </a:xfrm>
        </p:spPr>
        <p:txBody>
          <a:bodyPr/>
          <a:lstStyle/>
          <a:p>
            <a:r>
              <a:rPr lang="en-US" sz="1000" dirty="0"/>
              <a:t>(Scroll or page up/down to see more departmental KPIs)</a:t>
            </a:r>
          </a:p>
        </p:txBody>
      </p:sp>
      <p:pic>
        <p:nvPicPr>
          <p:cNvPr id="4" name="Picture 3">
            <a:extLst>
              <a:ext uri="{FF2B5EF4-FFF2-40B4-BE49-F238E27FC236}">
                <a16:creationId xmlns:a16="http://schemas.microsoft.com/office/drawing/2014/main" id="{EEFF691F-9615-449D-909A-2D34E47601D9}"/>
              </a:ext>
            </a:extLst>
          </p:cNvPr>
          <p:cNvPicPr>
            <a:picLocks noChangeAspect="1"/>
          </p:cNvPicPr>
          <p:nvPr/>
        </p:nvPicPr>
        <p:blipFill>
          <a:blip r:embed="rId4"/>
          <a:stretch>
            <a:fillRect/>
          </a:stretch>
        </p:blipFill>
        <p:spPr>
          <a:xfrm>
            <a:off x="1083582" y="2394061"/>
            <a:ext cx="3755461" cy="2670279"/>
          </a:xfrm>
          <a:prstGeom prst="rect">
            <a:avLst/>
          </a:prstGeom>
        </p:spPr>
      </p:pic>
      <p:pic>
        <p:nvPicPr>
          <p:cNvPr id="8" name="Picture 7">
            <a:extLst>
              <a:ext uri="{FF2B5EF4-FFF2-40B4-BE49-F238E27FC236}">
                <a16:creationId xmlns:a16="http://schemas.microsoft.com/office/drawing/2014/main" id="{52A62412-222F-4167-8900-D245174495E5}"/>
              </a:ext>
            </a:extLst>
          </p:cNvPr>
          <p:cNvPicPr>
            <a:picLocks noChangeAspect="1"/>
          </p:cNvPicPr>
          <p:nvPr/>
        </p:nvPicPr>
        <p:blipFill>
          <a:blip r:embed="rId5"/>
          <a:stretch>
            <a:fillRect/>
          </a:stretch>
        </p:blipFill>
        <p:spPr>
          <a:xfrm>
            <a:off x="5025316" y="2416029"/>
            <a:ext cx="3894637" cy="2633135"/>
          </a:xfrm>
          <a:prstGeom prst="rect">
            <a:avLst/>
          </a:prstGeom>
        </p:spPr>
      </p:pic>
    </p:spTree>
    <p:extLst>
      <p:ext uri="{BB962C8B-B14F-4D97-AF65-F5344CB8AC3E}">
        <p14:creationId xmlns:p14="http://schemas.microsoft.com/office/powerpoint/2010/main" val="2263819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4634519"/>
              </p:ext>
            </p:extLst>
          </p:nvPr>
        </p:nvGraphicFramePr>
        <p:xfrm>
          <a:off x="656705" y="199506"/>
          <a:ext cx="7680960" cy="5985164"/>
        </p:xfrm>
        <a:graphic>
          <a:graphicData uri="http://schemas.openxmlformats.org/drawingml/2006/table">
            <a:tbl>
              <a:tblPr firstRow="1" bandRow="1">
                <a:tableStyleId>{BDBED569-4797-4DF1-A0F4-6AAB3CD982D8}</a:tableStyleId>
              </a:tblPr>
              <a:tblGrid>
                <a:gridCol w="870127">
                  <a:extLst>
                    <a:ext uri="{9D8B030D-6E8A-4147-A177-3AD203B41FA5}">
                      <a16:colId xmlns:a16="http://schemas.microsoft.com/office/drawing/2014/main" val="1165968090"/>
                    </a:ext>
                  </a:extLst>
                </a:gridCol>
                <a:gridCol w="6810833">
                  <a:extLst>
                    <a:ext uri="{9D8B030D-6E8A-4147-A177-3AD203B41FA5}">
                      <a16:colId xmlns:a16="http://schemas.microsoft.com/office/drawing/2014/main" val="1456978279"/>
                    </a:ext>
                  </a:extLst>
                </a:gridCol>
              </a:tblGrid>
              <a:tr h="425794">
                <a:tc>
                  <a:txBody>
                    <a:bodyPr/>
                    <a:lstStyle/>
                    <a:p>
                      <a:r>
                        <a:rPr lang="en-US" sz="900" dirty="0"/>
                        <a:t>Dept.</a:t>
                      </a:r>
                    </a:p>
                  </a:txBody>
                  <a:tcPr marL="51435" marR="51435" marT="25718" marB="25718"/>
                </a:tc>
                <a:tc>
                  <a:txBody>
                    <a:bodyPr/>
                    <a:lstStyle/>
                    <a:p>
                      <a:r>
                        <a:rPr lang="en-US" sz="900" dirty="0"/>
                        <a:t>COMPUTER SERVICES</a:t>
                      </a:r>
                    </a:p>
                  </a:txBody>
                  <a:tcPr marL="51435" marR="51435" marT="25718" marB="25718"/>
                </a:tc>
                <a:extLst>
                  <a:ext uri="{0D108BD9-81ED-4DB2-BD59-A6C34878D82A}">
                    <a16:rowId xmlns:a16="http://schemas.microsoft.com/office/drawing/2014/main" val="1501187898"/>
                  </a:ext>
                </a:extLst>
              </a:tr>
              <a:tr h="451805">
                <a:tc>
                  <a:txBody>
                    <a:bodyPr/>
                    <a:lstStyle/>
                    <a:p>
                      <a:r>
                        <a:rPr lang="en-US" sz="900" dirty="0"/>
                        <a:t>KPI Measure</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Help Desk Tickets:  Average</a:t>
                      </a:r>
                      <a:r>
                        <a:rPr lang="en-US" sz="900" baseline="0" dirty="0"/>
                        <a:t> response time and average service time</a:t>
                      </a:r>
                      <a:endParaRPr lang="en-US" sz="900" dirty="0"/>
                    </a:p>
                  </a:txBody>
                  <a:tcPr marL="51435" marR="51435" marT="25718" marB="25718"/>
                </a:tc>
                <a:extLst>
                  <a:ext uri="{0D108BD9-81ED-4DB2-BD59-A6C34878D82A}">
                    <a16:rowId xmlns:a16="http://schemas.microsoft.com/office/drawing/2014/main" val="3181496787"/>
                  </a:ext>
                </a:extLst>
              </a:tr>
              <a:tr h="580891">
                <a:tc>
                  <a:txBody>
                    <a:bodyPr/>
                    <a:lstStyle/>
                    <a:p>
                      <a:r>
                        <a:rPr lang="en-US" sz="900" dirty="0"/>
                        <a:t>Rationale/ Definition</a:t>
                      </a:r>
                    </a:p>
                  </a:txBody>
                  <a:tcPr marL="51435" marR="51435" marT="25718" marB="25718"/>
                </a:tc>
                <a:tc>
                  <a:txBody>
                    <a:bodyPr/>
                    <a:lstStyle/>
                    <a:p>
                      <a:r>
                        <a:rPr lang="en-US" sz="900" dirty="0"/>
                        <a:t>Tracking response and service</a:t>
                      </a:r>
                      <a:r>
                        <a:rPr lang="en-US" sz="900" baseline="0" dirty="0"/>
                        <a:t> times measures our efficiency and ability to resolve issues in a timely fashion, thereby minimizing any loss of employee productivity.</a:t>
                      </a:r>
                      <a:endParaRPr lang="en-US" sz="900" dirty="0"/>
                    </a:p>
                  </a:txBody>
                  <a:tcPr marL="51435" marR="51435" marT="25718" marB="25718"/>
                </a:tc>
                <a:extLst>
                  <a:ext uri="{0D108BD9-81ED-4DB2-BD59-A6C34878D82A}">
                    <a16:rowId xmlns:a16="http://schemas.microsoft.com/office/drawing/2014/main" val="433308556"/>
                  </a:ext>
                </a:extLst>
              </a:tr>
              <a:tr h="322717">
                <a:tc>
                  <a:txBody>
                    <a:bodyPr/>
                    <a:lstStyle/>
                    <a:p>
                      <a:r>
                        <a:rPr lang="en-US" sz="900" dirty="0"/>
                        <a:t>Frequency</a:t>
                      </a:r>
                    </a:p>
                  </a:txBody>
                  <a:tcPr marL="51435" marR="51435" marT="25718" marB="25718"/>
                </a:tc>
                <a:tc>
                  <a:txBody>
                    <a:bodyPr/>
                    <a:lstStyle/>
                    <a:p>
                      <a:r>
                        <a:rPr lang="en-US" sz="900" dirty="0"/>
                        <a:t>Monthly</a:t>
                      </a:r>
                    </a:p>
                  </a:txBody>
                  <a:tcPr marL="51435" marR="51435" marT="25718" marB="25718"/>
                </a:tc>
                <a:extLst>
                  <a:ext uri="{0D108BD9-81ED-4DB2-BD59-A6C34878D82A}">
                    <a16:rowId xmlns:a16="http://schemas.microsoft.com/office/drawing/2014/main" val="3671673269"/>
                  </a:ext>
                </a:extLst>
              </a:tr>
              <a:tr h="451805">
                <a:tc>
                  <a:txBody>
                    <a:bodyPr/>
                    <a:lstStyle/>
                    <a:p>
                      <a:r>
                        <a:rPr lang="en-US" sz="900" dirty="0"/>
                        <a:t>Data</a:t>
                      </a:r>
                      <a:r>
                        <a:rPr lang="en-US" sz="900" baseline="0" dirty="0"/>
                        <a:t> Source</a:t>
                      </a:r>
                      <a:endParaRPr lang="en-US" sz="900" dirty="0"/>
                    </a:p>
                  </a:txBody>
                  <a:tcPr marL="51435" marR="51435" marT="25718" marB="25718"/>
                </a:tc>
                <a:tc>
                  <a:txBody>
                    <a:bodyPr/>
                    <a:lstStyle/>
                    <a:p>
                      <a:r>
                        <a:rPr lang="en-US" sz="900" dirty="0"/>
                        <a:t>Help Desk Ticket System</a:t>
                      </a:r>
                    </a:p>
                  </a:txBody>
                  <a:tcPr marL="51435" marR="51435" marT="25718" marB="25718"/>
                </a:tc>
                <a:extLst>
                  <a:ext uri="{0D108BD9-81ED-4DB2-BD59-A6C34878D82A}">
                    <a16:rowId xmlns:a16="http://schemas.microsoft.com/office/drawing/2014/main" val="3852879732"/>
                  </a:ext>
                </a:extLst>
              </a:tr>
              <a:tr h="3107288">
                <a:tc>
                  <a:txBody>
                    <a:bodyPr/>
                    <a:lstStyle/>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900" dirty="0"/>
                        <a:t>Graph</a:t>
                      </a:r>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346201444"/>
                  </a:ext>
                </a:extLst>
              </a:tr>
              <a:tr h="644864">
                <a:tc>
                  <a:txBody>
                    <a:bodyPr/>
                    <a:lstStyle/>
                    <a:p>
                      <a:r>
                        <a:rPr lang="en-US" sz="900" dirty="0"/>
                        <a:t>Other/ comments</a:t>
                      </a:r>
                    </a:p>
                  </a:txBody>
                  <a:tcPr marL="51435" marR="51435" marT="25718" marB="25718"/>
                </a:tc>
                <a:tc>
                  <a:txBody>
                    <a:bodyPr/>
                    <a:lstStyle/>
                    <a:p>
                      <a:r>
                        <a:rPr lang="en-US" sz="900" dirty="0"/>
                        <a:t>The target is to respond to and resolve issues in less than 240 minutes (4 hours).  </a:t>
                      </a:r>
                    </a:p>
                    <a:p>
                      <a:endParaRPr lang="en-US" sz="900" dirty="0"/>
                    </a:p>
                    <a:p>
                      <a:r>
                        <a:rPr lang="en-US" sz="900" dirty="0"/>
                        <a:t>Response</a:t>
                      </a:r>
                      <a:r>
                        <a:rPr lang="en-US" sz="900" baseline="0" dirty="0"/>
                        <a:t> time is:  ticket submission </a:t>
                      </a:r>
                      <a:r>
                        <a:rPr lang="en-US" sz="900" baseline="0" dirty="0">
                          <a:sym typeface="Wingdings" panose="05000000000000000000" pitchFamily="2" charset="2"/>
                        </a:rPr>
                        <a:t> first response; and service time is:  ticket submission  problem resolution.</a:t>
                      </a:r>
                      <a:endParaRPr lang="en-US" sz="900" dirty="0"/>
                    </a:p>
                  </a:txBody>
                  <a:tcPr marL="51435" marR="51435" marT="25718" marB="25718"/>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35</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656705" y="6382439"/>
            <a:ext cx="1170533" cy="335309"/>
          </a:xfrm>
          <a:prstGeom prst="rect">
            <a:avLst/>
          </a:prstGeom>
        </p:spPr>
      </p:pic>
      <p:sp>
        <p:nvSpPr>
          <p:cNvPr id="8" name="Footer Placeholder 9"/>
          <p:cNvSpPr>
            <a:spLocks noGrp="1"/>
          </p:cNvSpPr>
          <p:nvPr>
            <p:ph type="ftr" sz="quarter" idx="11"/>
          </p:nvPr>
        </p:nvSpPr>
        <p:spPr>
          <a:xfrm>
            <a:off x="3077390" y="6433534"/>
            <a:ext cx="3380560" cy="365125"/>
          </a:xfrm>
        </p:spPr>
        <p:txBody>
          <a:bodyPr/>
          <a:lstStyle/>
          <a:p>
            <a:r>
              <a:rPr lang="en-US" sz="1000" dirty="0"/>
              <a:t>(Scroll or page up/down to see more departmental KPIs)</a:t>
            </a:r>
          </a:p>
        </p:txBody>
      </p:sp>
      <p:pic>
        <p:nvPicPr>
          <p:cNvPr id="5" name="Picture 4">
            <a:extLst>
              <a:ext uri="{FF2B5EF4-FFF2-40B4-BE49-F238E27FC236}">
                <a16:creationId xmlns:a16="http://schemas.microsoft.com/office/drawing/2014/main" id="{6277AC69-6943-4789-BCC0-9C59D9257C57}"/>
              </a:ext>
            </a:extLst>
          </p:cNvPr>
          <p:cNvPicPr>
            <a:picLocks noChangeAspect="1"/>
          </p:cNvPicPr>
          <p:nvPr/>
        </p:nvPicPr>
        <p:blipFill>
          <a:blip r:embed="rId4"/>
          <a:stretch>
            <a:fillRect/>
          </a:stretch>
        </p:blipFill>
        <p:spPr>
          <a:xfrm>
            <a:off x="2572639" y="2495776"/>
            <a:ext cx="4314722" cy="2956790"/>
          </a:xfrm>
          <a:prstGeom prst="rect">
            <a:avLst/>
          </a:prstGeom>
        </p:spPr>
      </p:pic>
    </p:spTree>
    <p:extLst>
      <p:ext uri="{BB962C8B-B14F-4D97-AF65-F5344CB8AC3E}">
        <p14:creationId xmlns:p14="http://schemas.microsoft.com/office/powerpoint/2010/main" val="355960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C77DC4-8957-464E-820A-299395FC20DB}"/>
              </a:ext>
            </a:extLst>
          </p:cNvPr>
          <p:cNvPicPr>
            <a:picLocks noChangeAspect="1"/>
          </p:cNvPicPr>
          <p:nvPr/>
        </p:nvPicPr>
        <p:blipFill>
          <a:blip r:embed="rId3"/>
          <a:stretch>
            <a:fillRect/>
          </a:stretch>
        </p:blipFill>
        <p:spPr>
          <a:xfrm>
            <a:off x="83890" y="267759"/>
            <a:ext cx="9060110" cy="6453319"/>
          </a:xfrm>
          <a:prstGeom prst="rect">
            <a:avLst/>
          </a:prstGeom>
        </p:spPr>
      </p:pic>
      <p:sp>
        <p:nvSpPr>
          <p:cNvPr id="9" name="Slide Number Placeholder 1"/>
          <p:cNvSpPr>
            <a:spLocks noGrp="1"/>
          </p:cNvSpPr>
          <p:nvPr>
            <p:ph type="sldNum" sz="quarter" idx="12"/>
          </p:nvPr>
        </p:nvSpPr>
        <p:spPr>
          <a:xfrm>
            <a:off x="6422325" y="6584156"/>
            <a:ext cx="2057400" cy="273844"/>
          </a:xfrm>
        </p:spPr>
        <p:txBody>
          <a:bodyPr/>
          <a:lstStyle/>
          <a:p>
            <a:fld id="{B9EABF81-E10C-42CC-8B99-38A01AC6DBDC}" type="slidenum">
              <a:rPr lang="en-US" smtClean="0"/>
              <a:t>4</a:t>
            </a:fld>
            <a:endParaRPr lang="en-US" dirty="0"/>
          </a:p>
        </p:txBody>
      </p:sp>
      <p:sp>
        <p:nvSpPr>
          <p:cNvPr id="11" name="Oval 10"/>
          <p:cNvSpPr/>
          <p:nvPr/>
        </p:nvSpPr>
        <p:spPr>
          <a:xfrm>
            <a:off x="3818592" y="3429000"/>
            <a:ext cx="3379162" cy="4690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02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7645268"/>
              </p:ext>
            </p:extLst>
          </p:nvPr>
        </p:nvGraphicFramePr>
        <p:xfrm>
          <a:off x="287384" y="247137"/>
          <a:ext cx="8638902" cy="5913272"/>
        </p:xfrm>
        <a:graphic>
          <a:graphicData uri="http://schemas.openxmlformats.org/drawingml/2006/table">
            <a:tbl>
              <a:tblPr firstRow="1" bandRow="1">
                <a:tableStyleId>{BDBED569-4797-4DF1-A0F4-6AAB3CD982D8}</a:tableStyleId>
              </a:tblPr>
              <a:tblGrid>
                <a:gridCol w="677559">
                  <a:extLst>
                    <a:ext uri="{9D8B030D-6E8A-4147-A177-3AD203B41FA5}">
                      <a16:colId xmlns:a16="http://schemas.microsoft.com/office/drawing/2014/main" val="1165968090"/>
                    </a:ext>
                  </a:extLst>
                </a:gridCol>
                <a:gridCol w="7961343">
                  <a:extLst>
                    <a:ext uri="{9D8B030D-6E8A-4147-A177-3AD203B41FA5}">
                      <a16:colId xmlns:a16="http://schemas.microsoft.com/office/drawing/2014/main" val="1456978279"/>
                    </a:ext>
                  </a:extLst>
                </a:gridCol>
              </a:tblGrid>
              <a:tr h="284086">
                <a:tc>
                  <a:txBody>
                    <a:bodyPr/>
                    <a:lstStyle/>
                    <a:p>
                      <a:r>
                        <a:rPr lang="en-US" sz="900" dirty="0"/>
                        <a:t>Dept.</a:t>
                      </a:r>
                    </a:p>
                  </a:txBody>
                  <a:tcPr marL="68580" marR="68580" marT="34290" marB="34290"/>
                </a:tc>
                <a:tc>
                  <a:txBody>
                    <a:bodyPr/>
                    <a:lstStyle/>
                    <a:p>
                      <a:r>
                        <a:rPr lang="en-US" sz="900" dirty="0"/>
                        <a:t>ENTERPRISE</a:t>
                      </a:r>
                      <a:r>
                        <a:rPr lang="en-US" sz="900" baseline="0" dirty="0"/>
                        <a:t> </a:t>
                      </a:r>
                      <a:endParaRPr lang="en-US" sz="900" dirty="0"/>
                    </a:p>
                  </a:txBody>
                  <a:tcPr marL="68580" marR="68580" marT="34290" marB="34290"/>
                </a:tc>
                <a:extLst>
                  <a:ext uri="{0D108BD9-81ED-4DB2-BD59-A6C34878D82A}">
                    <a16:rowId xmlns:a16="http://schemas.microsoft.com/office/drawing/2014/main" val="1501187898"/>
                  </a:ext>
                </a:extLst>
              </a:tr>
              <a:tr h="278565">
                <a:tc>
                  <a:txBody>
                    <a:bodyPr/>
                    <a:lstStyle/>
                    <a:p>
                      <a:r>
                        <a:rPr lang="en-US" sz="900" dirty="0"/>
                        <a:t>KPI Measure</a:t>
                      </a:r>
                    </a:p>
                  </a:txBody>
                  <a:tcPr marL="68580" marR="68580" marT="34290" marB="34290"/>
                </a:tc>
                <a:tc>
                  <a:txBody>
                    <a:bodyPr/>
                    <a:lstStyle/>
                    <a:p>
                      <a:r>
                        <a:rPr lang="en-US" sz="900" dirty="0"/>
                        <a:t>Actual</a:t>
                      </a:r>
                      <a:r>
                        <a:rPr lang="en-US" sz="900" baseline="0" dirty="0"/>
                        <a:t> vs. Budget – YTD Ratios</a:t>
                      </a:r>
                      <a:endParaRPr lang="en-US" sz="900" dirty="0"/>
                    </a:p>
                  </a:txBody>
                  <a:tcPr marL="68580" marR="68580" marT="34290" marB="34290"/>
                </a:tc>
                <a:extLst>
                  <a:ext uri="{0D108BD9-81ED-4DB2-BD59-A6C34878D82A}">
                    <a16:rowId xmlns:a16="http://schemas.microsoft.com/office/drawing/2014/main" val="3181496787"/>
                  </a:ext>
                </a:extLst>
              </a:tr>
              <a:tr h="408414">
                <a:tc>
                  <a:txBody>
                    <a:bodyPr/>
                    <a:lstStyle/>
                    <a:p>
                      <a:r>
                        <a:rPr lang="en-US" sz="900" dirty="0"/>
                        <a:t>Rationale/ Definition</a:t>
                      </a:r>
                    </a:p>
                  </a:txBody>
                  <a:tcPr marL="68580" marR="68580" marT="34290" marB="34290"/>
                </a:tc>
                <a:tc>
                  <a:txBody>
                    <a:bodyPr/>
                    <a:lstStyle/>
                    <a:p>
                      <a:r>
                        <a:rPr lang="en-US" sz="900" dirty="0"/>
                        <a:t>We monitor the rate of spending</a:t>
                      </a:r>
                      <a:r>
                        <a:rPr lang="en-US" sz="900" baseline="0" dirty="0"/>
                        <a:t> as a ratio to the budget to try to stay below budget.  The year-to-date (YTD) actual spend is compared to the pro-rated budget, based on a uniform spend assumption.</a:t>
                      </a:r>
                      <a:endParaRPr lang="en-US" sz="900" dirty="0"/>
                    </a:p>
                  </a:txBody>
                  <a:tcPr marL="68580" marR="68580" marT="34290" marB="34290"/>
                </a:tc>
                <a:extLst>
                  <a:ext uri="{0D108BD9-81ED-4DB2-BD59-A6C34878D82A}">
                    <a16:rowId xmlns:a16="http://schemas.microsoft.com/office/drawing/2014/main" val="433308556"/>
                  </a:ext>
                </a:extLst>
              </a:tr>
              <a:tr h="253547">
                <a:tc>
                  <a:txBody>
                    <a:bodyPr/>
                    <a:lstStyle/>
                    <a:p>
                      <a:r>
                        <a:rPr lang="en-US" sz="900" dirty="0"/>
                        <a:t>Frequency</a:t>
                      </a:r>
                    </a:p>
                  </a:txBody>
                  <a:tcPr marL="68580" marR="68580" marT="34290" marB="34290"/>
                </a:tc>
                <a:tc>
                  <a:txBody>
                    <a:bodyPr/>
                    <a:lstStyle/>
                    <a:p>
                      <a:r>
                        <a:rPr lang="en-US" sz="900" dirty="0"/>
                        <a:t>Quarterly (YTD amounts at end of each quarter)</a:t>
                      </a:r>
                    </a:p>
                  </a:txBody>
                  <a:tcPr marL="68580" marR="68580" marT="34290" marB="34290"/>
                </a:tc>
                <a:extLst>
                  <a:ext uri="{0D108BD9-81ED-4DB2-BD59-A6C34878D82A}">
                    <a16:rowId xmlns:a16="http://schemas.microsoft.com/office/drawing/2014/main" val="3671673269"/>
                  </a:ext>
                </a:extLst>
              </a:tr>
              <a:tr h="322217">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Financial</a:t>
                      </a:r>
                      <a:r>
                        <a:rPr lang="en-US" sz="900" baseline="0" dirty="0"/>
                        <a:t> summary data</a:t>
                      </a:r>
                      <a:endParaRPr lang="en-US" sz="900" dirty="0"/>
                    </a:p>
                  </a:txBody>
                  <a:tcPr marL="68580" marR="68580" marT="34290" marB="34290"/>
                </a:tc>
                <a:extLst>
                  <a:ext uri="{0D108BD9-81ED-4DB2-BD59-A6C34878D82A}">
                    <a16:rowId xmlns:a16="http://schemas.microsoft.com/office/drawing/2014/main" val="3852879732"/>
                  </a:ext>
                </a:extLst>
              </a:tr>
              <a:tr h="378443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346201444"/>
                  </a:ext>
                </a:extLst>
              </a:tr>
              <a:tr h="496990">
                <a:tc>
                  <a:txBody>
                    <a:bodyPr/>
                    <a:lstStyle/>
                    <a:p>
                      <a:r>
                        <a:rPr lang="en-US" sz="900" dirty="0"/>
                        <a:t>Other/ comments</a:t>
                      </a:r>
                    </a:p>
                  </a:txBody>
                  <a:tcPr marL="68580" marR="68580" marT="34290" marB="34290"/>
                </a:tc>
                <a:tc>
                  <a:txBody>
                    <a:bodyPr/>
                    <a:lstStyle/>
                    <a:p>
                      <a:r>
                        <a:rPr lang="en-US" sz="900" dirty="0"/>
                        <a:t>Our</a:t>
                      </a:r>
                      <a:r>
                        <a:rPr lang="en-US" sz="900" baseline="0" dirty="0"/>
                        <a:t> target spending is a .95 level. This provides us with flexibility to allocate additional funds to capital improvements and/or increase cash reserves.</a:t>
                      </a:r>
                    </a:p>
                    <a:p>
                      <a:endParaRPr lang="en-US" sz="900" baseline="0" dirty="0"/>
                    </a:p>
                  </a:txBody>
                  <a:tcPr marL="68580" marR="68580" marT="34290" marB="34290"/>
                </a:tc>
                <a:extLst>
                  <a:ext uri="{0D108BD9-81ED-4DB2-BD59-A6C34878D82A}">
                    <a16:rowId xmlns:a16="http://schemas.microsoft.com/office/drawing/2014/main" val="3996799485"/>
                  </a:ext>
                </a:extLst>
              </a:tr>
            </a:tbl>
          </a:graphicData>
        </a:graphic>
      </p:graphicFrame>
      <p:sp>
        <p:nvSpPr>
          <p:cNvPr id="4" name="Slide Number Placeholder 3"/>
          <p:cNvSpPr>
            <a:spLocks noGrp="1"/>
          </p:cNvSpPr>
          <p:nvPr>
            <p:ph type="sldNum" sz="quarter" idx="12"/>
          </p:nvPr>
        </p:nvSpPr>
        <p:spPr>
          <a:xfrm>
            <a:off x="7532914" y="6356351"/>
            <a:ext cx="982436" cy="365125"/>
          </a:xfrm>
        </p:spPr>
        <p:txBody>
          <a:bodyPr/>
          <a:lstStyle/>
          <a:p>
            <a:fld id="{771EC4ED-66E9-4EBB-A4C4-4385FC697A2C}" type="slidenum">
              <a:rPr lang="en-US" smtClean="0"/>
              <a:t>5</a:t>
            </a:fld>
            <a:endParaRPr lang="en-US" dirty="0"/>
          </a:p>
        </p:txBody>
      </p:sp>
      <p:pic>
        <p:nvPicPr>
          <p:cNvPr id="5" name="Picture 4">
            <a:hlinkClick r:id="rId2" action="ppaction://hlinksldjump"/>
          </p:cNvPr>
          <p:cNvPicPr>
            <a:picLocks noChangeAspect="1"/>
          </p:cNvPicPr>
          <p:nvPr/>
        </p:nvPicPr>
        <p:blipFill>
          <a:blip r:embed="rId3"/>
          <a:stretch>
            <a:fillRect/>
          </a:stretch>
        </p:blipFill>
        <p:spPr>
          <a:xfrm>
            <a:off x="439777" y="6457391"/>
            <a:ext cx="1176630" cy="335309"/>
          </a:xfrm>
          <a:prstGeom prst="rect">
            <a:avLst/>
          </a:prstGeom>
        </p:spPr>
      </p:pic>
      <p:sp>
        <p:nvSpPr>
          <p:cNvPr id="10"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43C96223-15D1-4E5C-A88F-DD957FDBE14C}"/>
              </a:ext>
            </a:extLst>
          </p:cNvPr>
          <p:cNvPicPr>
            <a:picLocks noChangeAspect="1"/>
          </p:cNvPicPr>
          <p:nvPr/>
        </p:nvPicPr>
        <p:blipFill>
          <a:blip r:embed="rId4"/>
          <a:stretch>
            <a:fillRect/>
          </a:stretch>
        </p:blipFill>
        <p:spPr>
          <a:xfrm>
            <a:off x="1643144" y="1932958"/>
            <a:ext cx="6259285" cy="3686257"/>
          </a:xfrm>
          <a:prstGeom prst="rect">
            <a:avLst/>
          </a:prstGeom>
        </p:spPr>
      </p:pic>
    </p:spTree>
    <p:extLst>
      <p:ext uri="{BB962C8B-B14F-4D97-AF65-F5344CB8AC3E}">
        <p14:creationId xmlns:p14="http://schemas.microsoft.com/office/powerpoint/2010/main" val="252930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8872518"/>
              </p:ext>
            </p:extLst>
          </p:nvPr>
        </p:nvGraphicFramePr>
        <p:xfrm>
          <a:off x="104504" y="197709"/>
          <a:ext cx="8961120" cy="6103848"/>
        </p:xfrm>
        <a:graphic>
          <a:graphicData uri="http://schemas.openxmlformats.org/drawingml/2006/table">
            <a:tbl>
              <a:tblPr firstRow="1" bandRow="1">
                <a:tableStyleId>{BDBED569-4797-4DF1-A0F4-6AAB3CD982D8}</a:tableStyleId>
              </a:tblPr>
              <a:tblGrid>
                <a:gridCol w="653142">
                  <a:extLst>
                    <a:ext uri="{9D8B030D-6E8A-4147-A177-3AD203B41FA5}">
                      <a16:colId xmlns:a16="http://schemas.microsoft.com/office/drawing/2014/main" val="1165968090"/>
                    </a:ext>
                  </a:extLst>
                </a:gridCol>
                <a:gridCol w="4085227">
                  <a:extLst>
                    <a:ext uri="{9D8B030D-6E8A-4147-A177-3AD203B41FA5}">
                      <a16:colId xmlns:a16="http://schemas.microsoft.com/office/drawing/2014/main" val="1456978279"/>
                    </a:ext>
                  </a:extLst>
                </a:gridCol>
                <a:gridCol w="4222751">
                  <a:extLst>
                    <a:ext uri="{9D8B030D-6E8A-4147-A177-3AD203B41FA5}">
                      <a16:colId xmlns:a16="http://schemas.microsoft.com/office/drawing/2014/main" val="179723549"/>
                    </a:ext>
                  </a:extLst>
                </a:gridCol>
              </a:tblGrid>
              <a:tr h="499258">
                <a:tc>
                  <a:txBody>
                    <a:bodyPr/>
                    <a:lstStyle/>
                    <a:p>
                      <a:r>
                        <a:rPr lang="en-US" sz="900" dirty="0"/>
                        <a:t>Dept.</a:t>
                      </a:r>
                    </a:p>
                  </a:txBody>
                  <a:tcPr marL="68580" marR="68580" marT="34290" marB="34290"/>
                </a:tc>
                <a:tc>
                  <a:txBody>
                    <a:bodyPr/>
                    <a:lstStyle/>
                    <a:p>
                      <a:r>
                        <a:rPr lang="en-US" sz="900" dirty="0"/>
                        <a:t>ENTERPRISE</a:t>
                      </a:r>
                    </a:p>
                  </a:txBody>
                  <a:tcPr marL="68580" marR="68580" marT="34290" marB="34290"/>
                </a:tc>
                <a:tc>
                  <a:txBody>
                    <a:bodyPr/>
                    <a:lstStyle/>
                    <a:p>
                      <a:r>
                        <a:rPr lang="en-US" sz="900" dirty="0"/>
                        <a:t>ENTERPRISE</a:t>
                      </a:r>
                    </a:p>
                  </a:txBody>
                  <a:tcPr marL="68580" marR="68580" marT="34290" marB="34290"/>
                </a:tc>
                <a:extLst>
                  <a:ext uri="{0D108BD9-81ED-4DB2-BD59-A6C34878D82A}">
                    <a16:rowId xmlns:a16="http://schemas.microsoft.com/office/drawing/2014/main" val="1501187898"/>
                  </a:ext>
                </a:extLst>
              </a:tr>
              <a:tr h="296793">
                <a:tc>
                  <a:txBody>
                    <a:bodyPr/>
                    <a:lstStyle/>
                    <a:p>
                      <a:r>
                        <a:rPr lang="en-US" sz="900" dirty="0"/>
                        <a:t>KPI Measure</a:t>
                      </a:r>
                    </a:p>
                  </a:txBody>
                  <a:tcPr marL="68580" marR="68580" marT="34290" marB="34290"/>
                </a:tc>
                <a:tc>
                  <a:txBody>
                    <a:bodyPr/>
                    <a:lstStyle/>
                    <a:p>
                      <a:r>
                        <a:rPr lang="en-US" sz="900" dirty="0"/>
                        <a:t>Safety:  # of</a:t>
                      </a:r>
                      <a:r>
                        <a:rPr lang="en-US" sz="900" baseline="0" dirty="0"/>
                        <a:t> Reportable Incidents</a:t>
                      </a:r>
                      <a:endParaRPr lang="en-US" sz="900" dirty="0"/>
                    </a:p>
                  </a:txBody>
                  <a:tcPr marL="68580" marR="68580" marT="34290" marB="34290"/>
                </a:tc>
                <a:tc>
                  <a:txBody>
                    <a:bodyPr/>
                    <a:lstStyle/>
                    <a:p>
                      <a:r>
                        <a:rPr lang="en-US" sz="900" dirty="0"/>
                        <a:t>Safety:  #</a:t>
                      </a:r>
                      <a:r>
                        <a:rPr lang="en-US" sz="900" baseline="0" dirty="0"/>
                        <a:t> </a:t>
                      </a:r>
                      <a:r>
                        <a:rPr lang="en-US" sz="900" dirty="0"/>
                        <a:t>of Lost Days (due</a:t>
                      </a:r>
                      <a:r>
                        <a:rPr lang="en-US" sz="900" baseline="0" dirty="0"/>
                        <a:t> to injury)</a:t>
                      </a:r>
                      <a:endParaRPr lang="en-US" sz="900" dirty="0"/>
                    </a:p>
                  </a:txBody>
                  <a:tcPr marL="68580" marR="68580" marT="34290" marB="34290"/>
                </a:tc>
                <a:extLst>
                  <a:ext uri="{0D108BD9-81ED-4DB2-BD59-A6C34878D82A}">
                    <a16:rowId xmlns:a16="http://schemas.microsoft.com/office/drawing/2014/main" val="3181496787"/>
                  </a:ext>
                </a:extLst>
              </a:tr>
              <a:tr h="408321">
                <a:tc>
                  <a:txBody>
                    <a:bodyPr/>
                    <a:lstStyle/>
                    <a:p>
                      <a:r>
                        <a:rPr lang="en-US" sz="900" dirty="0"/>
                        <a:t>Rationale/ Definition</a:t>
                      </a:r>
                    </a:p>
                  </a:txBody>
                  <a:tcPr marL="68580" marR="68580" marT="34290" marB="34290"/>
                </a:tc>
                <a:tc>
                  <a:txBody>
                    <a:bodyPr/>
                    <a:lstStyle/>
                    <a:p>
                      <a:r>
                        <a:rPr lang="en-US" sz="900" dirty="0"/>
                        <a:t>Tracking the number of incidents</a:t>
                      </a:r>
                      <a:r>
                        <a:rPr lang="en-US" sz="900" baseline="0" dirty="0"/>
                        <a:t> each year allows us to examine trends and take steps to reduce injuries and accidents in the workplace.</a:t>
                      </a:r>
                      <a:endParaRPr lang="en-US" sz="900" dirty="0"/>
                    </a:p>
                  </a:txBody>
                  <a:tcPr marL="68580" marR="68580" marT="34290" marB="34290"/>
                </a:tc>
                <a:tc>
                  <a:txBody>
                    <a:bodyPr/>
                    <a:lstStyle/>
                    <a:p>
                      <a:r>
                        <a:rPr lang="en-US" sz="900" dirty="0"/>
                        <a:t>The days lost due shows</a:t>
                      </a:r>
                      <a:r>
                        <a:rPr lang="en-US" sz="900" baseline="0" dirty="0"/>
                        <a:t> the cost and productivity that is lost due to injuries and accidents in the workplace.</a:t>
                      </a:r>
                      <a:endParaRPr lang="en-US" sz="900" dirty="0"/>
                    </a:p>
                  </a:txBody>
                  <a:tcPr marL="68580" marR="68580" marT="34290" marB="34290"/>
                </a:tc>
                <a:extLst>
                  <a:ext uri="{0D108BD9-81ED-4DB2-BD59-A6C34878D82A}">
                    <a16:rowId xmlns:a16="http://schemas.microsoft.com/office/drawing/2014/main" val="433308556"/>
                  </a:ext>
                </a:extLst>
              </a:tr>
              <a:tr h="287662">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402033">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Bureau of Workers Compensation data</a:t>
                      </a:r>
                    </a:p>
                  </a:txBody>
                  <a:tcPr marL="68580" marR="68580" marT="34290" marB="34290"/>
                </a:tc>
                <a:tc>
                  <a:txBody>
                    <a:bodyPr/>
                    <a:lstStyle/>
                    <a:p>
                      <a:r>
                        <a:rPr lang="en-US" sz="900" dirty="0"/>
                        <a:t>Bureau of Workers Compensation data</a:t>
                      </a:r>
                    </a:p>
                    <a:p>
                      <a:endParaRPr lang="en-US" sz="900" dirty="0"/>
                    </a:p>
                  </a:txBody>
                  <a:tcPr marL="68580" marR="68580" marT="34290" marB="34290"/>
                </a:tc>
                <a:extLst>
                  <a:ext uri="{0D108BD9-81ED-4DB2-BD59-A6C34878D82A}">
                    <a16:rowId xmlns:a16="http://schemas.microsoft.com/office/drawing/2014/main" val="3852879732"/>
                  </a:ext>
                </a:extLst>
              </a:tr>
              <a:tr h="364339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46201444"/>
                  </a:ext>
                </a:extLst>
              </a:tr>
              <a:tr h="520279">
                <a:tc>
                  <a:txBody>
                    <a:bodyPr/>
                    <a:lstStyle/>
                    <a:p>
                      <a:r>
                        <a:rPr lang="en-US" sz="900" dirty="0"/>
                        <a:t>Other/ comments</a:t>
                      </a:r>
                    </a:p>
                  </a:txBody>
                  <a:tcPr marL="68580" marR="68580" marT="34290" marB="34290"/>
                </a:tc>
                <a:tc>
                  <a:txBody>
                    <a:bodyPr/>
                    <a:lstStyle/>
                    <a:p>
                      <a:r>
                        <a:rPr lang="en-US" sz="900" dirty="0"/>
                        <a:t>The target is a 10% reduction</a:t>
                      </a:r>
                      <a:r>
                        <a:rPr lang="en-US" sz="900" baseline="0" dirty="0"/>
                        <a:t> from the 5 year average; not to exceed the previous year’s target incidents.</a:t>
                      </a:r>
                      <a:endParaRPr lang="en-US" sz="900" dirty="0"/>
                    </a:p>
                  </a:txBody>
                  <a:tcPr marL="68580" marR="68580" marT="34290" marB="34290"/>
                </a:tc>
                <a:tc>
                  <a:txBody>
                    <a:bodyPr/>
                    <a:lstStyle/>
                    <a:p>
                      <a:r>
                        <a:rPr lang="en-US" sz="900" dirty="0"/>
                        <a:t>The target is a 10% reduction</a:t>
                      </a:r>
                      <a:r>
                        <a:rPr lang="en-US" sz="900" baseline="0" dirty="0"/>
                        <a:t> from the 5 year average; not to exceed the previous year’s target incidents.  In 2019, the majority of the lost days are attributed to</a:t>
                      </a:r>
                    </a:p>
                    <a:p>
                      <a:r>
                        <a:rPr lang="en-US" sz="900" baseline="0" dirty="0"/>
                        <a:t>1-2 incidents.</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7" name="Slide Number Placeholder 6"/>
          <p:cNvSpPr>
            <a:spLocks noGrp="1"/>
          </p:cNvSpPr>
          <p:nvPr>
            <p:ph type="sldNum" sz="quarter" idx="12"/>
          </p:nvPr>
        </p:nvSpPr>
        <p:spPr/>
        <p:txBody>
          <a:bodyPr/>
          <a:lstStyle/>
          <a:p>
            <a:fld id="{771EC4ED-66E9-4EBB-A4C4-4385FC697A2C}" type="slidenum">
              <a:rPr lang="en-US" smtClean="0"/>
              <a:t>6</a:t>
            </a:fld>
            <a:endParaRPr lang="en-US"/>
          </a:p>
        </p:txBody>
      </p:sp>
      <p:pic>
        <p:nvPicPr>
          <p:cNvPr id="5" name="Picture 4">
            <a:hlinkClick r:id="rId2" action="ppaction://hlinksldjump"/>
          </p:cNvPr>
          <p:cNvPicPr>
            <a:picLocks noChangeAspect="1"/>
          </p:cNvPicPr>
          <p:nvPr/>
        </p:nvPicPr>
        <p:blipFill>
          <a:blip r:embed="rId3"/>
          <a:stretch>
            <a:fillRect/>
          </a:stretch>
        </p:blipFill>
        <p:spPr>
          <a:xfrm>
            <a:off x="294298" y="6475862"/>
            <a:ext cx="1170533" cy="335309"/>
          </a:xfrm>
          <a:prstGeom prst="rect">
            <a:avLst/>
          </a:prstGeom>
        </p:spPr>
      </p:pic>
      <p:sp>
        <p:nvSpPr>
          <p:cNvPr id="11" name="Footer Placeholder 9"/>
          <p:cNvSpPr>
            <a:spLocks noGrp="1"/>
          </p:cNvSpPr>
          <p:nvPr>
            <p:ph type="ftr" sz="quarter" idx="11"/>
          </p:nvPr>
        </p:nvSpPr>
        <p:spPr>
          <a:xfrm>
            <a:off x="3077390" y="6411145"/>
            <a:ext cx="3380560" cy="365125"/>
          </a:xfrm>
        </p:spPr>
        <p:txBody>
          <a:bodyPr/>
          <a:lstStyle/>
          <a:p>
            <a:r>
              <a:rPr lang="en-US" sz="1000" dirty="0"/>
              <a:t>(Scroll or page up/down to see more departmental KPIs)</a:t>
            </a:r>
          </a:p>
        </p:txBody>
      </p:sp>
      <p:pic>
        <p:nvPicPr>
          <p:cNvPr id="3" name="Picture 2">
            <a:extLst>
              <a:ext uri="{FF2B5EF4-FFF2-40B4-BE49-F238E27FC236}">
                <a16:creationId xmlns:a16="http://schemas.microsoft.com/office/drawing/2014/main" id="{AC516A47-8CAB-4126-BE95-5FEC48B9601E}"/>
              </a:ext>
            </a:extLst>
          </p:cNvPr>
          <p:cNvPicPr>
            <a:picLocks noChangeAspect="1"/>
          </p:cNvPicPr>
          <p:nvPr/>
        </p:nvPicPr>
        <p:blipFill>
          <a:blip r:embed="rId4"/>
          <a:stretch>
            <a:fillRect/>
          </a:stretch>
        </p:blipFill>
        <p:spPr>
          <a:xfrm>
            <a:off x="829947" y="2399250"/>
            <a:ext cx="3931108" cy="2980787"/>
          </a:xfrm>
          <a:prstGeom prst="rect">
            <a:avLst/>
          </a:prstGeom>
        </p:spPr>
      </p:pic>
      <p:pic>
        <p:nvPicPr>
          <p:cNvPr id="9" name="Picture 8">
            <a:extLst>
              <a:ext uri="{FF2B5EF4-FFF2-40B4-BE49-F238E27FC236}">
                <a16:creationId xmlns:a16="http://schemas.microsoft.com/office/drawing/2014/main" id="{9D77E3BB-8493-481A-9DD5-1910F7DA5AA1}"/>
              </a:ext>
            </a:extLst>
          </p:cNvPr>
          <p:cNvPicPr>
            <a:picLocks noChangeAspect="1"/>
          </p:cNvPicPr>
          <p:nvPr/>
        </p:nvPicPr>
        <p:blipFill>
          <a:blip r:embed="rId5"/>
          <a:stretch>
            <a:fillRect/>
          </a:stretch>
        </p:blipFill>
        <p:spPr>
          <a:xfrm>
            <a:off x="4958085" y="2413287"/>
            <a:ext cx="3858743" cy="2968264"/>
          </a:xfrm>
          <a:prstGeom prst="rect">
            <a:avLst/>
          </a:prstGeom>
        </p:spPr>
      </p:pic>
    </p:spTree>
    <p:extLst>
      <p:ext uri="{BB962C8B-B14F-4D97-AF65-F5344CB8AC3E}">
        <p14:creationId xmlns:p14="http://schemas.microsoft.com/office/powerpoint/2010/main" val="317222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3850745"/>
              </p:ext>
            </p:extLst>
          </p:nvPr>
        </p:nvGraphicFramePr>
        <p:xfrm>
          <a:off x="287384" y="247137"/>
          <a:ext cx="8638902" cy="6033502"/>
        </p:xfrm>
        <a:graphic>
          <a:graphicData uri="http://schemas.openxmlformats.org/drawingml/2006/table">
            <a:tbl>
              <a:tblPr firstRow="1" bandRow="1">
                <a:tableStyleId>{BDBED569-4797-4DF1-A0F4-6AAB3CD982D8}</a:tableStyleId>
              </a:tblPr>
              <a:tblGrid>
                <a:gridCol w="677559">
                  <a:extLst>
                    <a:ext uri="{9D8B030D-6E8A-4147-A177-3AD203B41FA5}">
                      <a16:colId xmlns:a16="http://schemas.microsoft.com/office/drawing/2014/main" val="1165968090"/>
                    </a:ext>
                  </a:extLst>
                </a:gridCol>
                <a:gridCol w="7961343">
                  <a:extLst>
                    <a:ext uri="{9D8B030D-6E8A-4147-A177-3AD203B41FA5}">
                      <a16:colId xmlns:a16="http://schemas.microsoft.com/office/drawing/2014/main" val="1456978279"/>
                    </a:ext>
                  </a:extLst>
                </a:gridCol>
              </a:tblGrid>
              <a:tr h="284086">
                <a:tc>
                  <a:txBody>
                    <a:bodyPr/>
                    <a:lstStyle/>
                    <a:p>
                      <a:r>
                        <a:rPr lang="en-US" sz="900" dirty="0"/>
                        <a:t>Dept.</a:t>
                      </a:r>
                    </a:p>
                  </a:txBody>
                  <a:tcPr marL="68580" marR="68580" marT="34290" marB="34290"/>
                </a:tc>
                <a:tc>
                  <a:txBody>
                    <a:bodyPr/>
                    <a:lstStyle/>
                    <a:p>
                      <a:r>
                        <a:rPr lang="en-US" sz="900" dirty="0"/>
                        <a:t>ENTERPRISE</a:t>
                      </a:r>
                      <a:r>
                        <a:rPr lang="en-US" sz="900" baseline="0" dirty="0"/>
                        <a:t> </a:t>
                      </a:r>
                      <a:endParaRPr lang="en-US" sz="900" dirty="0"/>
                    </a:p>
                  </a:txBody>
                  <a:tcPr marL="68580" marR="68580" marT="34290" marB="34290"/>
                </a:tc>
                <a:extLst>
                  <a:ext uri="{0D108BD9-81ED-4DB2-BD59-A6C34878D82A}">
                    <a16:rowId xmlns:a16="http://schemas.microsoft.com/office/drawing/2014/main" val="1501187898"/>
                  </a:ext>
                </a:extLst>
              </a:tr>
              <a:tr h="278565">
                <a:tc>
                  <a:txBody>
                    <a:bodyPr/>
                    <a:lstStyle/>
                    <a:p>
                      <a:r>
                        <a:rPr lang="en-US" sz="900" dirty="0"/>
                        <a:t>KPI Measure</a:t>
                      </a:r>
                    </a:p>
                  </a:txBody>
                  <a:tcPr marL="68580" marR="68580" marT="34290" marB="34290"/>
                </a:tc>
                <a:tc>
                  <a:txBody>
                    <a:bodyPr/>
                    <a:lstStyle/>
                    <a:p>
                      <a:r>
                        <a:rPr lang="en-US" sz="900" dirty="0"/>
                        <a:t>Overtime</a:t>
                      </a:r>
                    </a:p>
                  </a:txBody>
                  <a:tcPr marL="68580" marR="68580" marT="34290" marB="34290"/>
                </a:tc>
                <a:extLst>
                  <a:ext uri="{0D108BD9-81ED-4DB2-BD59-A6C34878D82A}">
                    <a16:rowId xmlns:a16="http://schemas.microsoft.com/office/drawing/2014/main" val="3181496787"/>
                  </a:ext>
                </a:extLst>
              </a:tr>
              <a:tr h="408414">
                <a:tc>
                  <a:txBody>
                    <a:bodyPr/>
                    <a:lstStyle/>
                    <a:p>
                      <a:r>
                        <a:rPr lang="en-US" sz="900" dirty="0"/>
                        <a:t>Rationale/ Definition</a:t>
                      </a:r>
                    </a:p>
                  </a:txBody>
                  <a:tcPr marL="68580" marR="68580" marT="34290" marB="34290"/>
                </a:tc>
                <a:tc>
                  <a:txBody>
                    <a:bodyPr/>
                    <a:lstStyle/>
                    <a:p>
                      <a:r>
                        <a:rPr lang="en-US" sz="900" dirty="0"/>
                        <a:t>We monitor overtime costs by comparing to a 5-year quarterly average.</a:t>
                      </a:r>
                    </a:p>
                  </a:txBody>
                  <a:tcPr marL="68580" marR="68580" marT="34290" marB="34290"/>
                </a:tc>
                <a:extLst>
                  <a:ext uri="{0D108BD9-81ED-4DB2-BD59-A6C34878D82A}">
                    <a16:rowId xmlns:a16="http://schemas.microsoft.com/office/drawing/2014/main" val="433308556"/>
                  </a:ext>
                </a:extLst>
              </a:tr>
              <a:tr h="253547">
                <a:tc>
                  <a:txBody>
                    <a:bodyPr/>
                    <a:lstStyle/>
                    <a:p>
                      <a:r>
                        <a:rPr lang="en-US" sz="900" dirty="0"/>
                        <a:t>Frequency</a:t>
                      </a:r>
                    </a:p>
                  </a:txBody>
                  <a:tcPr marL="68580" marR="68580" marT="34290" marB="34290"/>
                </a:tc>
                <a:tc>
                  <a:txBody>
                    <a:bodyPr/>
                    <a:lstStyle/>
                    <a:p>
                      <a:r>
                        <a:rPr lang="en-US" sz="900" dirty="0"/>
                        <a:t>Quarterly</a:t>
                      </a:r>
                    </a:p>
                  </a:txBody>
                  <a:tcPr marL="68580" marR="68580" marT="34290" marB="34290"/>
                </a:tc>
                <a:extLst>
                  <a:ext uri="{0D108BD9-81ED-4DB2-BD59-A6C34878D82A}">
                    <a16:rowId xmlns:a16="http://schemas.microsoft.com/office/drawing/2014/main" val="3671673269"/>
                  </a:ext>
                </a:extLst>
              </a:tr>
              <a:tr h="322217">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Overtime summary</a:t>
                      </a:r>
                    </a:p>
                  </a:txBody>
                  <a:tcPr marL="68580" marR="68580" marT="34290" marB="34290"/>
                </a:tc>
                <a:extLst>
                  <a:ext uri="{0D108BD9-81ED-4DB2-BD59-A6C34878D82A}">
                    <a16:rowId xmlns:a16="http://schemas.microsoft.com/office/drawing/2014/main" val="3852879732"/>
                  </a:ext>
                </a:extLst>
              </a:tr>
              <a:tr h="378443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346201444"/>
                  </a:ext>
                </a:extLst>
              </a:tr>
              <a:tr h="496990">
                <a:tc>
                  <a:txBody>
                    <a:bodyPr/>
                    <a:lstStyle/>
                    <a:p>
                      <a:r>
                        <a:rPr lang="en-US" sz="900" dirty="0"/>
                        <a:t>Other/ comments</a:t>
                      </a:r>
                    </a:p>
                  </a:txBody>
                  <a:tcPr marL="68580" marR="68580" marT="34290" marB="34290"/>
                </a:tc>
                <a:tc>
                  <a:txBody>
                    <a:bodyPr/>
                    <a:lstStyle/>
                    <a:p>
                      <a:r>
                        <a:rPr lang="en-US" sz="900" dirty="0"/>
                        <a:t>Our target for</a:t>
                      </a:r>
                      <a:r>
                        <a:rPr lang="en-US" sz="900" baseline="0" dirty="0"/>
                        <a:t> comparison is a 5-year average.  Higher levels of o</a:t>
                      </a:r>
                      <a:r>
                        <a:rPr lang="en-US" sz="900" dirty="0"/>
                        <a:t>vertime</a:t>
                      </a:r>
                      <a:r>
                        <a:rPr lang="en-US" sz="900" baseline="0" dirty="0"/>
                        <a:t> are generally caused by weather related events (e.g. flooding, snow, etc.)</a:t>
                      </a:r>
                    </a:p>
                    <a:p>
                      <a:r>
                        <a:rPr lang="en-US" sz="900" baseline="0" dirty="0"/>
                        <a:t>2020:  Overtime is high in the 4</a:t>
                      </a:r>
                      <a:r>
                        <a:rPr lang="en-US" sz="900" baseline="30000" dirty="0"/>
                        <a:t>th</a:t>
                      </a:r>
                      <a:r>
                        <a:rPr lang="en-US" sz="900" baseline="0" dirty="0"/>
                        <a:t> quarter related to COVID-19  (sick time, quarantines)</a:t>
                      </a:r>
                    </a:p>
                    <a:p>
                      <a:r>
                        <a:rPr lang="en-US" sz="900" baseline="0" dirty="0"/>
                        <a:t>2022:  Overtime is high in the 2</a:t>
                      </a:r>
                      <a:r>
                        <a:rPr lang="en-US" sz="900" baseline="30000" dirty="0"/>
                        <a:t>nd</a:t>
                      </a:r>
                      <a:r>
                        <a:rPr lang="en-US" sz="900" baseline="0" dirty="0"/>
                        <a:t> quarter due to multiple CRT callouts.</a:t>
                      </a:r>
                    </a:p>
                    <a:p>
                      <a:r>
                        <a:rPr lang="en-US" sz="900" baseline="0" dirty="0"/>
                        <a:t>2023: Overtime is high due to staffing needs in the Police and Fire Departments. The City is actively hiring to remedy this. </a:t>
                      </a:r>
                      <a:endParaRPr lang="en-US" sz="900" dirty="0"/>
                    </a:p>
                  </a:txBody>
                  <a:tcPr marL="68580" marR="68580" marT="34290" marB="34290"/>
                </a:tc>
                <a:extLst>
                  <a:ext uri="{0D108BD9-81ED-4DB2-BD59-A6C34878D82A}">
                    <a16:rowId xmlns:a16="http://schemas.microsoft.com/office/drawing/2014/main" val="3996799485"/>
                  </a:ext>
                </a:extLst>
              </a:tr>
            </a:tbl>
          </a:graphicData>
        </a:graphic>
      </p:graphicFrame>
      <p:sp>
        <p:nvSpPr>
          <p:cNvPr id="4" name="Slide Number Placeholder 3"/>
          <p:cNvSpPr>
            <a:spLocks noGrp="1"/>
          </p:cNvSpPr>
          <p:nvPr>
            <p:ph type="sldNum" sz="quarter" idx="12"/>
          </p:nvPr>
        </p:nvSpPr>
        <p:spPr/>
        <p:txBody>
          <a:bodyPr/>
          <a:lstStyle/>
          <a:p>
            <a:fld id="{771EC4ED-66E9-4EBB-A4C4-4385FC697A2C}" type="slidenum">
              <a:rPr lang="en-US" smtClean="0"/>
              <a:t>7</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477179" y="6386167"/>
            <a:ext cx="1170533" cy="335309"/>
          </a:xfrm>
          <a:prstGeom prst="rect">
            <a:avLst/>
          </a:prstGeom>
        </p:spPr>
      </p:pic>
      <p:sp>
        <p:nvSpPr>
          <p:cNvPr id="10"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5" name="Picture 4">
            <a:extLst>
              <a:ext uri="{FF2B5EF4-FFF2-40B4-BE49-F238E27FC236}">
                <a16:creationId xmlns:a16="http://schemas.microsoft.com/office/drawing/2014/main" id="{AD529255-4DCF-451C-9ECC-E389F0BB5E98}"/>
              </a:ext>
            </a:extLst>
          </p:cNvPr>
          <p:cNvPicPr>
            <a:picLocks noChangeAspect="1"/>
          </p:cNvPicPr>
          <p:nvPr/>
        </p:nvPicPr>
        <p:blipFill>
          <a:blip r:embed="rId4"/>
          <a:stretch>
            <a:fillRect/>
          </a:stretch>
        </p:blipFill>
        <p:spPr>
          <a:xfrm>
            <a:off x="1132515" y="2007849"/>
            <a:ext cx="7759816" cy="3418538"/>
          </a:xfrm>
          <a:prstGeom prst="rect">
            <a:avLst/>
          </a:prstGeom>
        </p:spPr>
      </p:pic>
    </p:spTree>
    <p:extLst>
      <p:ext uri="{BB962C8B-B14F-4D97-AF65-F5344CB8AC3E}">
        <p14:creationId xmlns:p14="http://schemas.microsoft.com/office/powerpoint/2010/main" val="53072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38489966"/>
              </p:ext>
            </p:extLst>
          </p:nvPr>
        </p:nvGraphicFramePr>
        <p:xfrm>
          <a:off x="1321724" y="2019992"/>
          <a:ext cx="7298574" cy="37074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72858772"/>
              </p:ext>
            </p:extLst>
          </p:nvPr>
        </p:nvGraphicFramePr>
        <p:xfrm>
          <a:off x="296092" y="346517"/>
          <a:ext cx="8638902" cy="6156829"/>
        </p:xfrm>
        <a:graphic>
          <a:graphicData uri="http://schemas.openxmlformats.org/drawingml/2006/table">
            <a:tbl>
              <a:tblPr firstRow="1" bandRow="1">
                <a:tableStyleId>{BDBED569-4797-4DF1-A0F4-6AAB3CD982D8}</a:tableStyleId>
              </a:tblPr>
              <a:tblGrid>
                <a:gridCol w="677559">
                  <a:extLst>
                    <a:ext uri="{9D8B030D-6E8A-4147-A177-3AD203B41FA5}">
                      <a16:colId xmlns:a16="http://schemas.microsoft.com/office/drawing/2014/main" val="1165968090"/>
                    </a:ext>
                  </a:extLst>
                </a:gridCol>
                <a:gridCol w="7961343">
                  <a:extLst>
                    <a:ext uri="{9D8B030D-6E8A-4147-A177-3AD203B41FA5}">
                      <a16:colId xmlns:a16="http://schemas.microsoft.com/office/drawing/2014/main" val="1456978279"/>
                    </a:ext>
                  </a:extLst>
                </a:gridCol>
              </a:tblGrid>
              <a:tr h="284086">
                <a:tc>
                  <a:txBody>
                    <a:bodyPr/>
                    <a:lstStyle/>
                    <a:p>
                      <a:r>
                        <a:rPr lang="en-US" sz="900" dirty="0"/>
                        <a:t>Dept.</a:t>
                      </a:r>
                    </a:p>
                  </a:txBody>
                  <a:tcPr marL="68580" marR="68580" marT="34290" marB="34290"/>
                </a:tc>
                <a:tc>
                  <a:txBody>
                    <a:bodyPr/>
                    <a:lstStyle/>
                    <a:p>
                      <a:r>
                        <a:rPr lang="en-US" sz="900" dirty="0"/>
                        <a:t>ENTERPRISE</a:t>
                      </a:r>
                      <a:r>
                        <a:rPr lang="en-US" sz="900" baseline="0" dirty="0"/>
                        <a:t> </a:t>
                      </a:r>
                      <a:endParaRPr lang="en-US" sz="900" dirty="0"/>
                    </a:p>
                  </a:txBody>
                  <a:tcPr marL="68580" marR="68580" marT="34290" marB="34290"/>
                </a:tc>
                <a:extLst>
                  <a:ext uri="{0D108BD9-81ED-4DB2-BD59-A6C34878D82A}">
                    <a16:rowId xmlns:a16="http://schemas.microsoft.com/office/drawing/2014/main" val="1501187898"/>
                  </a:ext>
                </a:extLst>
              </a:tr>
              <a:tr h="278565">
                <a:tc>
                  <a:txBody>
                    <a:bodyPr/>
                    <a:lstStyle/>
                    <a:p>
                      <a:r>
                        <a:rPr lang="en-US" sz="900" dirty="0"/>
                        <a:t>KPI Measure</a:t>
                      </a:r>
                    </a:p>
                  </a:txBody>
                  <a:tcPr marL="68580" marR="68580" marT="34290" marB="34290"/>
                </a:tc>
                <a:tc>
                  <a:txBody>
                    <a:bodyPr/>
                    <a:lstStyle/>
                    <a:p>
                      <a:r>
                        <a:rPr lang="en-US" sz="900" dirty="0"/>
                        <a:t>Employee Sick Time Usage</a:t>
                      </a:r>
                    </a:p>
                  </a:txBody>
                  <a:tcPr marL="68580" marR="68580" marT="34290" marB="34290"/>
                </a:tc>
                <a:extLst>
                  <a:ext uri="{0D108BD9-81ED-4DB2-BD59-A6C34878D82A}">
                    <a16:rowId xmlns:a16="http://schemas.microsoft.com/office/drawing/2014/main" val="3181496787"/>
                  </a:ext>
                </a:extLst>
              </a:tr>
              <a:tr h="408414">
                <a:tc>
                  <a:txBody>
                    <a:bodyPr/>
                    <a:lstStyle/>
                    <a:p>
                      <a:r>
                        <a:rPr lang="en-US" sz="900" dirty="0"/>
                        <a:t>Rationale/ Definition</a:t>
                      </a:r>
                    </a:p>
                  </a:txBody>
                  <a:tcPr marL="68580" marR="68580" marT="34290" marB="34290"/>
                </a:tc>
                <a:tc>
                  <a:txBody>
                    <a:bodyPr/>
                    <a:lstStyle/>
                    <a:p>
                      <a:r>
                        <a:rPr lang="en-US" sz="900" dirty="0"/>
                        <a:t>We monitor sick time usage in order to curb any</a:t>
                      </a:r>
                      <a:r>
                        <a:rPr lang="en-US" sz="900" baseline="0" dirty="0"/>
                        <a:t> possible abuse.  It is compared to a 3-year average.</a:t>
                      </a:r>
                      <a:endParaRPr lang="en-US" sz="900" dirty="0"/>
                    </a:p>
                  </a:txBody>
                  <a:tcPr marL="68580" marR="68580" marT="34290" marB="34290"/>
                </a:tc>
                <a:extLst>
                  <a:ext uri="{0D108BD9-81ED-4DB2-BD59-A6C34878D82A}">
                    <a16:rowId xmlns:a16="http://schemas.microsoft.com/office/drawing/2014/main" val="433308556"/>
                  </a:ext>
                </a:extLst>
              </a:tr>
              <a:tr h="253547">
                <a:tc>
                  <a:txBody>
                    <a:bodyPr/>
                    <a:lstStyle/>
                    <a:p>
                      <a:r>
                        <a:rPr lang="en-US" sz="900" dirty="0"/>
                        <a:t>Frequency</a:t>
                      </a:r>
                    </a:p>
                  </a:txBody>
                  <a:tcPr marL="68580" marR="68580" marT="34290" marB="34290"/>
                </a:tc>
                <a:tc>
                  <a:txBody>
                    <a:bodyPr/>
                    <a:lstStyle/>
                    <a:p>
                      <a:r>
                        <a:rPr lang="en-US" sz="900" dirty="0"/>
                        <a:t>Biannually</a:t>
                      </a:r>
                    </a:p>
                  </a:txBody>
                  <a:tcPr marL="68580" marR="68580" marT="34290" marB="34290"/>
                </a:tc>
                <a:extLst>
                  <a:ext uri="{0D108BD9-81ED-4DB2-BD59-A6C34878D82A}">
                    <a16:rowId xmlns:a16="http://schemas.microsoft.com/office/drawing/2014/main" val="3671673269"/>
                  </a:ext>
                </a:extLst>
              </a:tr>
              <a:tr h="322217">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Sick time usage data</a:t>
                      </a:r>
                    </a:p>
                  </a:txBody>
                  <a:tcPr marL="68580" marR="68580" marT="34290" marB="34290"/>
                </a:tc>
                <a:extLst>
                  <a:ext uri="{0D108BD9-81ED-4DB2-BD59-A6C34878D82A}">
                    <a16:rowId xmlns:a16="http://schemas.microsoft.com/office/drawing/2014/main" val="3852879732"/>
                  </a:ext>
                </a:extLst>
              </a:tr>
              <a:tr h="3784435">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900" dirty="0"/>
                    </a:p>
                  </a:txBody>
                  <a:tcPr marL="68580" marR="68580" marT="34290" marB="34290">
                    <a:solidFill>
                      <a:schemeClr val="bg1">
                        <a:alpha val="20000"/>
                      </a:schemeClr>
                    </a:solidFill>
                  </a:tcPr>
                </a:tc>
                <a:extLst>
                  <a:ext uri="{0D108BD9-81ED-4DB2-BD59-A6C34878D82A}">
                    <a16:rowId xmlns:a16="http://schemas.microsoft.com/office/drawing/2014/main" val="1346201444"/>
                  </a:ext>
                </a:extLst>
              </a:tr>
              <a:tr h="740547">
                <a:tc>
                  <a:txBody>
                    <a:bodyPr/>
                    <a:lstStyle/>
                    <a:p>
                      <a:r>
                        <a:rPr lang="en-US" sz="900" dirty="0"/>
                        <a:t>Other/ comments</a:t>
                      </a:r>
                    </a:p>
                  </a:txBody>
                  <a:tcPr marL="68580" marR="68580" marT="34290" marB="34290"/>
                </a:tc>
                <a:tc>
                  <a:txBody>
                    <a:bodyPr/>
                    <a:lstStyle/>
                    <a:p>
                      <a:r>
                        <a:rPr lang="en-US" sz="900" dirty="0"/>
                        <a:t>Our target for</a:t>
                      </a:r>
                      <a:r>
                        <a:rPr lang="en-US" sz="900" baseline="0" dirty="0"/>
                        <a:t> comparison is a 3-year average.  </a:t>
                      </a:r>
                      <a:r>
                        <a:rPr lang="en-US" sz="900" dirty="0"/>
                        <a:t>Sick</a:t>
                      </a:r>
                      <a:r>
                        <a:rPr lang="en-US" sz="900" baseline="0" dirty="0"/>
                        <a:t> leave can also include sick leave hours taken as part of FMLA.  The Fire department usage is higher due to the 24 hr. shifts. This KPI is updated after the mid-year and end-of-year marks. </a:t>
                      </a:r>
                    </a:p>
                    <a:p>
                      <a:endParaRPr lang="en-US" sz="900" baseline="0" dirty="0"/>
                    </a:p>
                    <a:p>
                      <a:r>
                        <a:rPr lang="en-US" sz="900" baseline="0" dirty="0"/>
                        <a:t>2020:   Some departments have high usage related to FMLA leaves (such as maternity/paternity) and coronavirus related leaves.</a:t>
                      </a:r>
                      <a:r>
                        <a:rPr lang="en-US" sz="900" dirty="0">
                          <a:solidFill>
                            <a:srgbClr val="1F497D"/>
                          </a:solidFill>
                          <a:effectLst/>
                          <a:latin typeface="Calibri" panose="020F0502020204030204" pitchFamily="34" charset="0"/>
                          <a:ea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endParaRPr>
                    </a:p>
                  </a:txBody>
                  <a:tcPr marL="68580" marR="68580" marT="34290" marB="34290"/>
                </a:tc>
                <a:extLst>
                  <a:ext uri="{0D108BD9-81ED-4DB2-BD59-A6C34878D82A}">
                    <a16:rowId xmlns:a16="http://schemas.microsoft.com/office/drawing/2014/main" val="3996799485"/>
                  </a:ext>
                </a:extLst>
              </a:tr>
            </a:tbl>
          </a:graphicData>
        </a:graphic>
      </p:graphicFrame>
      <p:sp>
        <p:nvSpPr>
          <p:cNvPr id="4" name="Slide Number Placeholder 3"/>
          <p:cNvSpPr>
            <a:spLocks noGrp="1"/>
          </p:cNvSpPr>
          <p:nvPr>
            <p:ph type="sldNum" sz="quarter" idx="12"/>
          </p:nvPr>
        </p:nvSpPr>
        <p:spPr>
          <a:xfrm>
            <a:off x="6457950" y="6356351"/>
            <a:ext cx="2057400" cy="430579"/>
          </a:xfrm>
        </p:spPr>
        <p:txBody>
          <a:bodyPr/>
          <a:lstStyle/>
          <a:p>
            <a:fld id="{771EC4ED-66E9-4EBB-A4C4-4385FC697A2C}" type="slidenum">
              <a:rPr lang="en-US" smtClean="0"/>
              <a:t>8</a:t>
            </a:fld>
            <a:endParaRPr lang="en-US" dirty="0"/>
          </a:p>
        </p:txBody>
      </p:sp>
      <p:pic>
        <p:nvPicPr>
          <p:cNvPr id="5" name="Picture 4">
            <a:hlinkClick r:id="rId3" action="ppaction://hlinksldjump"/>
          </p:cNvPr>
          <p:cNvPicPr>
            <a:picLocks noChangeAspect="1"/>
          </p:cNvPicPr>
          <p:nvPr/>
        </p:nvPicPr>
        <p:blipFill>
          <a:blip r:embed="rId4"/>
          <a:stretch>
            <a:fillRect/>
          </a:stretch>
        </p:blipFill>
        <p:spPr>
          <a:xfrm>
            <a:off x="296092" y="6451621"/>
            <a:ext cx="1170533" cy="335309"/>
          </a:xfrm>
          <a:prstGeom prst="rect">
            <a:avLst/>
          </a:prstGeom>
        </p:spPr>
      </p:pic>
      <p:sp>
        <p:nvSpPr>
          <p:cNvPr id="9" name="Footer Placeholder 9"/>
          <p:cNvSpPr>
            <a:spLocks noGrp="1"/>
          </p:cNvSpPr>
          <p:nvPr>
            <p:ph type="ftr" sz="quarter" idx="11"/>
          </p:nvPr>
        </p:nvSpPr>
        <p:spPr>
          <a:xfrm>
            <a:off x="3051142" y="6474863"/>
            <a:ext cx="3380560" cy="365125"/>
          </a:xfrm>
        </p:spPr>
        <p:txBody>
          <a:bodyPr/>
          <a:lstStyle/>
          <a:p>
            <a:r>
              <a:rPr lang="en-US" sz="1000" dirty="0"/>
              <a:t>(Scroll or page up/down to see more departmental KPIs)</a:t>
            </a:r>
          </a:p>
        </p:txBody>
      </p:sp>
      <p:sp>
        <p:nvSpPr>
          <p:cNvPr id="20" name="Rectangle 19">
            <a:extLst>
              <a:ext uri="{FF2B5EF4-FFF2-40B4-BE49-F238E27FC236}">
                <a16:creationId xmlns:a16="http://schemas.microsoft.com/office/drawing/2014/main" id="{00000000-0008-0000-0100-00000F000000}"/>
              </a:ext>
            </a:extLst>
          </p:cNvPr>
          <p:cNvSpPr/>
          <p:nvPr/>
        </p:nvSpPr>
        <p:spPr>
          <a:xfrm>
            <a:off x="4898203" y="2725622"/>
            <a:ext cx="381000" cy="93344"/>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Rectangle 20">
            <a:extLst>
              <a:ext uri="{FF2B5EF4-FFF2-40B4-BE49-F238E27FC236}">
                <a16:creationId xmlns:a16="http://schemas.microsoft.com/office/drawing/2014/main" id="{00000000-0008-0000-0100-000005000000}"/>
              </a:ext>
            </a:extLst>
          </p:cNvPr>
          <p:cNvSpPr/>
          <p:nvPr/>
        </p:nvSpPr>
        <p:spPr>
          <a:xfrm>
            <a:off x="2310938" y="4959317"/>
            <a:ext cx="108067" cy="266007"/>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Rectangle 22">
            <a:extLst>
              <a:ext uri="{FF2B5EF4-FFF2-40B4-BE49-F238E27FC236}">
                <a16:creationId xmlns:a16="http://schemas.microsoft.com/office/drawing/2014/main" id="{00000000-0008-0000-0100-000005000000}"/>
              </a:ext>
            </a:extLst>
          </p:cNvPr>
          <p:cNvSpPr/>
          <p:nvPr/>
        </p:nvSpPr>
        <p:spPr>
          <a:xfrm>
            <a:off x="3140523" y="2910625"/>
            <a:ext cx="88668" cy="384204"/>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Rectangle 23">
            <a:extLst>
              <a:ext uri="{FF2B5EF4-FFF2-40B4-BE49-F238E27FC236}">
                <a16:creationId xmlns:a16="http://schemas.microsoft.com/office/drawing/2014/main" id="{00000000-0008-0000-0100-000005000000}"/>
              </a:ext>
            </a:extLst>
          </p:cNvPr>
          <p:cNvSpPr/>
          <p:nvPr/>
        </p:nvSpPr>
        <p:spPr>
          <a:xfrm>
            <a:off x="3250483" y="3368388"/>
            <a:ext cx="82336" cy="637309"/>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Rectangle 24">
            <a:extLst>
              <a:ext uri="{FF2B5EF4-FFF2-40B4-BE49-F238E27FC236}">
                <a16:creationId xmlns:a16="http://schemas.microsoft.com/office/drawing/2014/main" id="{00000000-0008-0000-0100-000005000000}"/>
              </a:ext>
            </a:extLst>
          </p:cNvPr>
          <p:cNvSpPr/>
          <p:nvPr/>
        </p:nvSpPr>
        <p:spPr>
          <a:xfrm>
            <a:off x="3985163" y="4274291"/>
            <a:ext cx="106875" cy="365762"/>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Rectangle 25">
            <a:extLst>
              <a:ext uri="{FF2B5EF4-FFF2-40B4-BE49-F238E27FC236}">
                <a16:creationId xmlns:a16="http://schemas.microsoft.com/office/drawing/2014/main" id="{00000000-0008-0000-0100-000005000000}"/>
              </a:ext>
            </a:extLst>
          </p:cNvPr>
          <p:cNvSpPr/>
          <p:nvPr/>
        </p:nvSpPr>
        <p:spPr>
          <a:xfrm flipH="1">
            <a:off x="4092038" y="4690457"/>
            <a:ext cx="80951" cy="66502"/>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7" name="Rectangle 26">
            <a:extLst>
              <a:ext uri="{FF2B5EF4-FFF2-40B4-BE49-F238E27FC236}">
                <a16:creationId xmlns:a16="http://schemas.microsoft.com/office/drawing/2014/main" id="{00000000-0008-0000-0100-000005000000}"/>
              </a:ext>
            </a:extLst>
          </p:cNvPr>
          <p:cNvSpPr/>
          <p:nvPr/>
        </p:nvSpPr>
        <p:spPr>
          <a:xfrm>
            <a:off x="4797731" y="3102727"/>
            <a:ext cx="98588" cy="727362"/>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8" name="Rectangle 27">
            <a:extLst>
              <a:ext uri="{FF2B5EF4-FFF2-40B4-BE49-F238E27FC236}">
                <a16:creationId xmlns:a16="http://schemas.microsoft.com/office/drawing/2014/main" id="{00000000-0008-0000-0100-000005000000}"/>
              </a:ext>
            </a:extLst>
          </p:cNvPr>
          <p:cNvSpPr/>
          <p:nvPr/>
        </p:nvSpPr>
        <p:spPr>
          <a:xfrm>
            <a:off x="4903729" y="3649287"/>
            <a:ext cx="99382" cy="182880"/>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Rectangle 28">
            <a:extLst>
              <a:ext uri="{FF2B5EF4-FFF2-40B4-BE49-F238E27FC236}">
                <a16:creationId xmlns:a16="http://schemas.microsoft.com/office/drawing/2014/main" id="{00000000-0008-0000-0100-000005000000}"/>
              </a:ext>
            </a:extLst>
          </p:cNvPr>
          <p:cNvSpPr/>
          <p:nvPr/>
        </p:nvSpPr>
        <p:spPr>
          <a:xfrm>
            <a:off x="5626422" y="3586421"/>
            <a:ext cx="109437" cy="596434"/>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0" name="Rectangle 29">
            <a:extLst>
              <a:ext uri="{FF2B5EF4-FFF2-40B4-BE49-F238E27FC236}">
                <a16:creationId xmlns:a16="http://schemas.microsoft.com/office/drawing/2014/main" id="{00000000-0008-0000-0100-000005000000}"/>
              </a:ext>
            </a:extLst>
          </p:cNvPr>
          <p:cNvSpPr/>
          <p:nvPr/>
        </p:nvSpPr>
        <p:spPr>
          <a:xfrm>
            <a:off x="5753929" y="3659678"/>
            <a:ext cx="75581" cy="344979"/>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Rectangle 30">
            <a:extLst>
              <a:ext uri="{FF2B5EF4-FFF2-40B4-BE49-F238E27FC236}">
                <a16:creationId xmlns:a16="http://schemas.microsoft.com/office/drawing/2014/main" id="{00000000-0008-0000-0100-000005000000}"/>
              </a:ext>
            </a:extLst>
          </p:cNvPr>
          <p:cNvSpPr/>
          <p:nvPr/>
        </p:nvSpPr>
        <p:spPr>
          <a:xfrm>
            <a:off x="6457950" y="3548917"/>
            <a:ext cx="92605" cy="568379"/>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2" name="Rectangle 31">
            <a:extLst>
              <a:ext uri="{FF2B5EF4-FFF2-40B4-BE49-F238E27FC236}">
                <a16:creationId xmlns:a16="http://schemas.microsoft.com/office/drawing/2014/main" id="{00000000-0008-0000-0100-000005000000}"/>
              </a:ext>
            </a:extLst>
          </p:cNvPr>
          <p:cNvSpPr/>
          <p:nvPr/>
        </p:nvSpPr>
        <p:spPr>
          <a:xfrm flipH="1">
            <a:off x="6556937" y="3717941"/>
            <a:ext cx="109870" cy="286716"/>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Rectangle 32">
            <a:extLst>
              <a:ext uri="{FF2B5EF4-FFF2-40B4-BE49-F238E27FC236}">
                <a16:creationId xmlns:a16="http://schemas.microsoft.com/office/drawing/2014/main" id="{00000000-0008-0000-0100-000005000000}"/>
              </a:ext>
            </a:extLst>
          </p:cNvPr>
          <p:cNvSpPr/>
          <p:nvPr/>
        </p:nvSpPr>
        <p:spPr>
          <a:xfrm>
            <a:off x="7299360" y="3379894"/>
            <a:ext cx="92605" cy="338047"/>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4" name="Rectangle 33">
            <a:extLst>
              <a:ext uri="{FF2B5EF4-FFF2-40B4-BE49-F238E27FC236}">
                <a16:creationId xmlns:a16="http://schemas.microsoft.com/office/drawing/2014/main" id="{00000000-0008-0000-0100-000005000000}"/>
              </a:ext>
            </a:extLst>
          </p:cNvPr>
          <p:cNvSpPr/>
          <p:nvPr/>
        </p:nvSpPr>
        <p:spPr>
          <a:xfrm>
            <a:off x="7391965" y="2853343"/>
            <a:ext cx="90832" cy="162099"/>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5" name="Rectangle 34">
            <a:extLst>
              <a:ext uri="{FF2B5EF4-FFF2-40B4-BE49-F238E27FC236}">
                <a16:creationId xmlns:a16="http://schemas.microsoft.com/office/drawing/2014/main" id="{00000000-0008-0000-0100-000005000000}"/>
              </a:ext>
            </a:extLst>
          </p:cNvPr>
          <p:cNvSpPr/>
          <p:nvPr/>
        </p:nvSpPr>
        <p:spPr>
          <a:xfrm>
            <a:off x="8122068" y="2770354"/>
            <a:ext cx="102749" cy="842911"/>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6" name="Rectangle 35">
            <a:extLst>
              <a:ext uri="{FF2B5EF4-FFF2-40B4-BE49-F238E27FC236}">
                <a16:creationId xmlns:a16="http://schemas.microsoft.com/office/drawing/2014/main" id="{00000000-0008-0000-0100-000005000000}"/>
              </a:ext>
            </a:extLst>
          </p:cNvPr>
          <p:cNvSpPr/>
          <p:nvPr/>
        </p:nvSpPr>
        <p:spPr>
          <a:xfrm>
            <a:off x="8225350" y="4655127"/>
            <a:ext cx="98686" cy="170414"/>
          </a:xfrm>
          <a:prstGeom prst="rect">
            <a:avLst/>
          </a:prstGeom>
          <a:pattFill prst="smConfetti">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6" name="Picture 5">
            <a:extLst>
              <a:ext uri="{FF2B5EF4-FFF2-40B4-BE49-F238E27FC236}">
                <a16:creationId xmlns:a16="http://schemas.microsoft.com/office/drawing/2014/main" id="{D1F45CBA-574D-4514-BB3E-FDB72023D1A6}"/>
              </a:ext>
            </a:extLst>
          </p:cNvPr>
          <p:cNvPicPr>
            <a:picLocks noChangeAspect="1"/>
          </p:cNvPicPr>
          <p:nvPr/>
        </p:nvPicPr>
        <p:blipFill>
          <a:blip r:embed="rId5"/>
          <a:stretch>
            <a:fillRect/>
          </a:stretch>
        </p:blipFill>
        <p:spPr>
          <a:xfrm>
            <a:off x="1497206" y="2019992"/>
            <a:ext cx="6947610" cy="3707477"/>
          </a:xfrm>
          <a:prstGeom prst="rect">
            <a:avLst/>
          </a:prstGeom>
        </p:spPr>
      </p:pic>
    </p:spTree>
    <p:extLst>
      <p:ext uri="{BB962C8B-B14F-4D97-AF65-F5344CB8AC3E}">
        <p14:creationId xmlns:p14="http://schemas.microsoft.com/office/powerpoint/2010/main" val="244162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7739264"/>
              </p:ext>
            </p:extLst>
          </p:nvPr>
        </p:nvGraphicFramePr>
        <p:xfrm>
          <a:off x="287384" y="157942"/>
          <a:ext cx="8638902" cy="6196288"/>
        </p:xfrm>
        <a:graphic>
          <a:graphicData uri="http://schemas.openxmlformats.org/drawingml/2006/table">
            <a:tbl>
              <a:tblPr firstRow="1" bandRow="1">
                <a:tableStyleId>{BDBED569-4797-4DF1-A0F4-6AAB3CD982D8}</a:tableStyleId>
              </a:tblPr>
              <a:tblGrid>
                <a:gridCol w="677559">
                  <a:extLst>
                    <a:ext uri="{9D8B030D-6E8A-4147-A177-3AD203B41FA5}">
                      <a16:colId xmlns:a16="http://schemas.microsoft.com/office/drawing/2014/main" val="1165968090"/>
                    </a:ext>
                  </a:extLst>
                </a:gridCol>
                <a:gridCol w="7961343">
                  <a:extLst>
                    <a:ext uri="{9D8B030D-6E8A-4147-A177-3AD203B41FA5}">
                      <a16:colId xmlns:a16="http://schemas.microsoft.com/office/drawing/2014/main" val="1456978279"/>
                    </a:ext>
                  </a:extLst>
                </a:gridCol>
              </a:tblGrid>
              <a:tr h="276716">
                <a:tc>
                  <a:txBody>
                    <a:bodyPr/>
                    <a:lstStyle/>
                    <a:p>
                      <a:r>
                        <a:rPr lang="en-US" sz="900" dirty="0"/>
                        <a:t>Dept.</a:t>
                      </a:r>
                    </a:p>
                  </a:txBody>
                  <a:tcPr marL="68580" marR="68580" marT="34290" marB="34290"/>
                </a:tc>
                <a:tc>
                  <a:txBody>
                    <a:bodyPr/>
                    <a:lstStyle/>
                    <a:p>
                      <a:r>
                        <a:rPr lang="en-US" sz="900" dirty="0"/>
                        <a:t>POLICE</a:t>
                      </a:r>
                    </a:p>
                  </a:txBody>
                  <a:tcPr marL="68580" marR="68580" marT="34290" marB="34290"/>
                </a:tc>
                <a:extLst>
                  <a:ext uri="{0D108BD9-81ED-4DB2-BD59-A6C34878D82A}">
                    <a16:rowId xmlns:a16="http://schemas.microsoft.com/office/drawing/2014/main" val="1501187898"/>
                  </a:ext>
                </a:extLst>
              </a:tr>
              <a:tr h="334797">
                <a:tc>
                  <a:txBody>
                    <a:bodyPr/>
                    <a:lstStyle/>
                    <a:p>
                      <a:r>
                        <a:rPr lang="en-US" sz="900" dirty="0"/>
                        <a:t>KPI Measure</a:t>
                      </a:r>
                    </a:p>
                  </a:txBody>
                  <a:tcPr marL="68580" marR="68580" marT="34290" marB="34290"/>
                </a:tc>
                <a:tc>
                  <a:txBody>
                    <a:bodyPr/>
                    <a:lstStyle/>
                    <a:p>
                      <a:r>
                        <a:rPr lang="en-US" sz="900" dirty="0"/>
                        <a:t># of Violent &amp; Non-Violent</a:t>
                      </a:r>
                      <a:r>
                        <a:rPr lang="en-US" sz="900" baseline="0" dirty="0"/>
                        <a:t> Crimes</a:t>
                      </a:r>
                      <a:endParaRPr lang="en-US" sz="900" dirty="0"/>
                    </a:p>
                  </a:txBody>
                  <a:tcPr marL="68580" marR="68580" marT="34290" marB="34290"/>
                </a:tc>
                <a:extLst>
                  <a:ext uri="{0D108BD9-81ED-4DB2-BD59-A6C34878D82A}">
                    <a16:rowId xmlns:a16="http://schemas.microsoft.com/office/drawing/2014/main" val="3181496787"/>
                  </a:ext>
                </a:extLst>
              </a:tr>
              <a:tr h="397819">
                <a:tc>
                  <a:txBody>
                    <a:bodyPr/>
                    <a:lstStyle/>
                    <a:p>
                      <a:r>
                        <a:rPr lang="en-US" sz="900" dirty="0"/>
                        <a:t>Rationale/ Definition</a:t>
                      </a:r>
                    </a:p>
                  </a:txBody>
                  <a:tcPr marL="68580" marR="68580" marT="34290" marB="34290"/>
                </a:tc>
                <a:tc>
                  <a:txBody>
                    <a:bodyPr/>
                    <a:lstStyle/>
                    <a:p>
                      <a:r>
                        <a:rPr lang="en-US" sz="900" dirty="0"/>
                        <a:t>We</a:t>
                      </a:r>
                      <a:r>
                        <a:rPr lang="en-US" sz="900" baseline="0" dirty="0"/>
                        <a:t> monitor crime incidents as compared to a 3-year average in order to examine changing trends.</a:t>
                      </a:r>
                      <a:r>
                        <a:rPr lang="en-US" sz="900" kern="1200" dirty="0">
                          <a:solidFill>
                            <a:schemeClr val="tx1"/>
                          </a:solidFill>
                          <a:effectLst/>
                          <a:latin typeface="+mn-lt"/>
                          <a:ea typeface="+mn-ea"/>
                          <a:cs typeface="+mn-cs"/>
                        </a:rPr>
                        <a:t> Communities are evaluated on the number of non-violent and violent crimes committed in their jurisdiction.  This measure allows</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us to prudently direct</a:t>
                      </a:r>
                      <a:r>
                        <a:rPr lang="en-US" sz="900" kern="1200" baseline="0" dirty="0">
                          <a:solidFill>
                            <a:schemeClr val="tx1"/>
                          </a:solidFill>
                          <a:effectLst/>
                          <a:latin typeface="+mn-lt"/>
                          <a:ea typeface="+mn-ea"/>
                          <a:cs typeface="+mn-cs"/>
                        </a:rPr>
                        <a:t> resources</a:t>
                      </a:r>
                      <a:r>
                        <a:rPr lang="en-US" sz="900" kern="1200" dirty="0">
                          <a:solidFill>
                            <a:schemeClr val="tx1"/>
                          </a:solidFill>
                          <a:effectLst/>
                          <a:latin typeface="+mn-lt"/>
                          <a:ea typeface="+mn-ea"/>
                          <a:cs typeface="+mn-cs"/>
                        </a:rPr>
                        <a:t>. </a:t>
                      </a:r>
                      <a:endParaRPr lang="en-US" sz="900" dirty="0"/>
                    </a:p>
                  </a:txBody>
                  <a:tcPr marL="68580" marR="68580" marT="34290" marB="34290"/>
                </a:tc>
                <a:extLst>
                  <a:ext uri="{0D108BD9-81ED-4DB2-BD59-A6C34878D82A}">
                    <a16:rowId xmlns:a16="http://schemas.microsoft.com/office/drawing/2014/main" val="433308556"/>
                  </a:ext>
                </a:extLst>
              </a:tr>
              <a:tr h="246969">
                <a:tc>
                  <a:txBody>
                    <a:bodyPr/>
                    <a:lstStyle/>
                    <a:p>
                      <a:r>
                        <a:rPr lang="en-US" sz="900" dirty="0"/>
                        <a:t>Frequency</a:t>
                      </a:r>
                    </a:p>
                  </a:txBody>
                  <a:tcPr marL="68580" marR="68580" marT="34290" marB="34290"/>
                </a:tc>
                <a:tc>
                  <a:txBody>
                    <a:bodyPr/>
                    <a:lstStyle/>
                    <a:p>
                      <a:r>
                        <a:rPr lang="en-US" sz="900" dirty="0"/>
                        <a:t>Monthly</a:t>
                      </a:r>
                    </a:p>
                  </a:txBody>
                  <a:tcPr marL="68580" marR="68580" marT="34290" marB="34290"/>
                </a:tc>
                <a:extLst>
                  <a:ext uri="{0D108BD9-81ED-4DB2-BD59-A6C34878D82A}">
                    <a16:rowId xmlns:a16="http://schemas.microsoft.com/office/drawing/2014/main" val="3671673269"/>
                  </a:ext>
                </a:extLst>
              </a:tr>
              <a:tr h="334797">
                <a:tc>
                  <a:txBody>
                    <a:bodyPr/>
                    <a:lstStyle/>
                    <a:p>
                      <a:r>
                        <a:rPr lang="en-US" sz="900" dirty="0"/>
                        <a:t>Data</a:t>
                      </a:r>
                      <a:r>
                        <a:rPr lang="en-US" sz="900" baseline="0" dirty="0"/>
                        <a:t> Source</a:t>
                      </a:r>
                      <a:endParaRPr lang="en-US" sz="900" dirty="0"/>
                    </a:p>
                  </a:txBody>
                  <a:tcPr marL="68580" marR="68580" marT="34290" marB="34290"/>
                </a:tc>
                <a:tc>
                  <a:txBody>
                    <a:bodyPr/>
                    <a:lstStyle/>
                    <a:p>
                      <a:r>
                        <a:rPr lang="en-US" sz="900" dirty="0"/>
                        <a:t>Police Statistics</a:t>
                      </a:r>
                    </a:p>
                  </a:txBody>
                  <a:tcPr marL="68580" marR="68580" marT="34290" marB="34290"/>
                </a:tc>
                <a:extLst>
                  <a:ext uri="{0D108BD9-81ED-4DB2-BD59-A6C34878D82A}">
                    <a16:rowId xmlns:a16="http://schemas.microsoft.com/office/drawing/2014/main" val="3852879732"/>
                  </a:ext>
                </a:extLst>
              </a:tr>
              <a:tr h="3560284">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Graph</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346201444"/>
                  </a:ext>
                </a:extLst>
              </a:tr>
              <a:tr h="1004390">
                <a:tc>
                  <a:txBody>
                    <a:bodyPr/>
                    <a:lstStyle/>
                    <a:p>
                      <a:r>
                        <a:rPr lang="en-US" sz="900" dirty="0"/>
                        <a:t>Other/ comments</a:t>
                      </a:r>
                    </a:p>
                  </a:txBody>
                  <a:tcPr marL="68580" marR="68580" marT="34290" marB="34290"/>
                </a:tc>
                <a:tc>
                  <a:txBody>
                    <a:bodyPr/>
                    <a:lstStyle/>
                    <a:p>
                      <a:r>
                        <a:rPr lang="en-US" sz="900" dirty="0">
                          <a:solidFill>
                            <a:schemeClr val="tx1"/>
                          </a:solidFill>
                        </a:rPr>
                        <a:t>Our target for</a:t>
                      </a:r>
                      <a:r>
                        <a:rPr lang="en-US" sz="900" baseline="0" dirty="0">
                          <a:solidFill>
                            <a:schemeClr val="tx1"/>
                          </a:solidFill>
                        </a:rPr>
                        <a:t> comparison is a 3-year monthly average.  </a:t>
                      </a:r>
                    </a:p>
                    <a:p>
                      <a:r>
                        <a:rPr lang="en-US" sz="900" dirty="0">
                          <a:solidFill>
                            <a:schemeClr val="tx1"/>
                          </a:solidFill>
                        </a:rPr>
                        <a:t>Violent crimes include:  homicide, rape, robbery, assault, sex offenses and aggravated assault.</a:t>
                      </a:r>
                    </a:p>
                    <a:p>
                      <a:r>
                        <a:rPr lang="en-US" sz="900" dirty="0">
                          <a:solidFill>
                            <a:schemeClr val="tx1"/>
                          </a:solidFill>
                        </a:rPr>
                        <a:t>Non-Violent crimes include: unlawful entry, theft/fraud/shoplifting, motor vehicle theft, arson, criminal damage/vandalism, domestic dispute, and alcohol/drug</a:t>
                      </a:r>
                    </a:p>
                    <a:p>
                      <a:endParaRPr lang="en-US" sz="900" dirty="0">
                        <a:solidFill>
                          <a:schemeClr val="tx1"/>
                        </a:solidFill>
                      </a:endParaRPr>
                    </a:p>
                    <a:p>
                      <a:r>
                        <a:rPr lang="en-US" sz="900" i="0" dirty="0">
                          <a:solidFill>
                            <a:schemeClr val="tx1"/>
                          </a:solidFill>
                        </a:rPr>
                        <a:t>Crime Incidents are running higher than the 3 year average.  They appear higher due to the decrease experienced during the pandemic in 2020, as well as the transition to a new, more comprehensive, data collection system at the beginning of 2020.  As we accumulate more data, the metrics will be adjusted accordingly. </a:t>
                      </a:r>
                    </a:p>
                    <a:p>
                      <a:endParaRPr lang="en-US" sz="900" i="0" dirty="0"/>
                    </a:p>
                  </a:txBody>
                  <a:tcPr marL="68580" marR="68580" marT="34290" marB="34290"/>
                </a:tc>
                <a:extLst>
                  <a:ext uri="{0D108BD9-81ED-4DB2-BD59-A6C34878D82A}">
                    <a16:rowId xmlns:a16="http://schemas.microsoft.com/office/drawing/2014/main" val="3996799485"/>
                  </a:ext>
                </a:extLst>
              </a:tr>
            </a:tbl>
          </a:graphicData>
        </a:graphic>
      </p:graphicFrame>
      <p:sp>
        <p:nvSpPr>
          <p:cNvPr id="4" name="Slide Number Placeholder 3"/>
          <p:cNvSpPr>
            <a:spLocks noGrp="1"/>
          </p:cNvSpPr>
          <p:nvPr>
            <p:ph type="sldNum" sz="quarter" idx="12"/>
          </p:nvPr>
        </p:nvSpPr>
        <p:spPr/>
        <p:txBody>
          <a:bodyPr/>
          <a:lstStyle/>
          <a:p>
            <a:fld id="{771EC4ED-66E9-4EBB-A4C4-4385FC697A2C}" type="slidenum">
              <a:rPr lang="en-US" smtClean="0"/>
              <a:t>9</a:t>
            </a:fld>
            <a:endParaRPr lang="en-US"/>
          </a:p>
        </p:txBody>
      </p:sp>
      <p:pic>
        <p:nvPicPr>
          <p:cNvPr id="3" name="Picture 2">
            <a:hlinkClick r:id="rId2" action="ppaction://hlinksldjump"/>
          </p:cNvPr>
          <p:cNvPicPr>
            <a:picLocks noChangeAspect="1"/>
          </p:cNvPicPr>
          <p:nvPr/>
        </p:nvPicPr>
        <p:blipFill>
          <a:blip r:embed="rId3"/>
          <a:stretch>
            <a:fillRect/>
          </a:stretch>
        </p:blipFill>
        <p:spPr>
          <a:xfrm>
            <a:off x="419758" y="6386167"/>
            <a:ext cx="1170533" cy="335309"/>
          </a:xfrm>
          <a:prstGeom prst="rect">
            <a:avLst/>
          </a:prstGeom>
        </p:spPr>
      </p:pic>
      <p:sp>
        <p:nvSpPr>
          <p:cNvPr id="9" name="Footer Placeholder 9"/>
          <p:cNvSpPr>
            <a:spLocks noGrp="1"/>
          </p:cNvSpPr>
          <p:nvPr>
            <p:ph type="ftr" sz="quarter" idx="11"/>
          </p:nvPr>
        </p:nvSpPr>
        <p:spPr>
          <a:xfrm>
            <a:off x="3028950" y="6356351"/>
            <a:ext cx="3380560" cy="365125"/>
          </a:xfrm>
        </p:spPr>
        <p:txBody>
          <a:bodyPr/>
          <a:lstStyle/>
          <a:p>
            <a:r>
              <a:rPr lang="en-US" sz="1000" dirty="0"/>
              <a:t>(Scroll or page up/down to see more departmental KPIs)</a:t>
            </a:r>
          </a:p>
        </p:txBody>
      </p:sp>
      <p:pic>
        <p:nvPicPr>
          <p:cNvPr id="7" name="Picture 6">
            <a:extLst>
              <a:ext uri="{FF2B5EF4-FFF2-40B4-BE49-F238E27FC236}">
                <a16:creationId xmlns:a16="http://schemas.microsoft.com/office/drawing/2014/main" id="{7F415C4C-8A02-419E-9483-BB6F73FEC692}"/>
              </a:ext>
            </a:extLst>
          </p:cNvPr>
          <p:cNvPicPr>
            <a:picLocks noChangeAspect="1"/>
          </p:cNvPicPr>
          <p:nvPr/>
        </p:nvPicPr>
        <p:blipFill>
          <a:blip r:embed="rId4"/>
          <a:stretch>
            <a:fillRect/>
          </a:stretch>
        </p:blipFill>
        <p:spPr>
          <a:xfrm>
            <a:off x="1464377" y="1904302"/>
            <a:ext cx="7084815" cy="3275008"/>
          </a:xfrm>
          <a:prstGeom prst="rect">
            <a:avLst/>
          </a:prstGeom>
        </p:spPr>
      </p:pic>
    </p:spTree>
    <p:extLst>
      <p:ext uri="{BB962C8B-B14F-4D97-AF65-F5344CB8AC3E}">
        <p14:creationId xmlns:p14="http://schemas.microsoft.com/office/powerpoint/2010/main" val="12648052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75114</TotalTime>
  <Words>4444</Words>
  <Application>Microsoft Office PowerPoint</Application>
  <PresentationFormat>On-screen Show (4:3)</PresentationFormat>
  <Paragraphs>999</Paragraphs>
  <Slides>35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Calibri Light</vt:lpstr>
      <vt:lpstr>Verdana</vt:lpstr>
      <vt:lpstr>Wingdings</vt:lpstr>
      <vt:lpstr>Office Theme</vt:lpstr>
      <vt:lpstr>Worksheet</vt:lpstr>
      <vt:lpstr>Findlay Performs</vt:lpstr>
      <vt:lpstr> Contents (click a link below)</vt:lpstr>
      <vt:lpstr> KPI Dashboard (click on a KPI for more detail)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Elicia Mitchell</dc:creator>
  <cp:lastModifiedBy>Jaclynn Hohman</cp:lastModifiedBy>
  <cp:revision>814</cp:revision>
  <cp:lastPrinted>2023-07-25T12:02:16Z</cp:lastPrinted>
  <dcterms:created xsi:type="dcterms:W3CDTF">2018-01-17T21:27:24Z</dcterms:created>
  <dcterms:modified xsi:type="dcterms:W3CDTF">2024-02-02T20:12:02Z</dcterms:modified>
</cp:coreProperties>
</file>