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7" r:id="rId2"/>
    <p:sldId id="338" r:id="rId3"/>
    <p:sldId id="33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4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martin\AppData\Local\Microsoft\Windows\INetCache\Content.Outlook\9OYKOZ72\DRAFT_Water%20Fund%20Courier%20Graphs_JKRMJ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martin\AppData\Local\Microsoft\Windows\INetCache\Content.Outlook\9OYKOZ72\DRAFT_Water%20Fund%20Courier%20Graphs_JKRMJ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'Historial &amp; No Change (3)'!$A$3</c:f>
              <c:strCache>
                <c:ptCount val="1"/>
                <c:pt idx="0">
                  <c:v>Personel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'Historial &amp; No Change (3)'!$M$1:$T$1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'Historial &amp; No Change (3)'!$M$3:$T$3</c:f>
              <c:numCache>
                <c:formatCode>_("$"* #,##0_);_("$"* \(#,##0\);_("$"* "-"??_);_(@_)</c:formatCode>
                <c:ptCount val="8"/>
                <c:pt idx="0">
                  <c:v>3102739.850000001</c:v>
                </c:pt>
                <c:pt idx="1">
                  <c:v>3141319.5800000015</c:v>
                </c:pt>
                <c:pt idx="2">
                  <c:v>3471797.660000002</c:v>
                </c:pt>
                <c:pt idx="3">
                  <c:v>4510895</c:v>
                </c:pt>
                <c:pt idx="4">
                  <c:v>5476671.71</c:v>
                </c:pt>
                <c:pt idx="5">
                  <c:v>5527574.5899999999</c:v>
                </c:pt>
                <c:pt idx="6">
                  <c:v>5340461.9499999993</c:v>
                </c:pt>
                <c:pt idx="7">
                  <c:v>5991317.9499999993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4-41B1-9AD0-9976C8644B91}"/>
            </c:ext>
          </c:extLst>
        </c:ser>
        <c:ser>
          <c:idx val="2"/>
          <c:order val="2"/>
          <c:tx>
            <c:strRef>
              <c:f>'Historial &amp; No Change (3)'!$A$4</c:f>
              <c:strCache>
                <c:ptCount val="1"/>
                <c:pt idx="0">
                  <c:v>Operations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'Historial &amp; No Change (3)'!$M$1:$T$1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'Historial &amp; No Change (3)'!$M$4:$T$4</c:f>
              <c:numCache>
                <c:formatCode>_("$"* #,##0_);_("$"* \(#,##0\);_("$"* "-"??_);_(@_)</c:formatCode>
                <c:ptCount val="8"/>
                <c:pt idx="0">
                  <c:v>7187074.6299999999</c:v>
                </c:pt>
                <c:pt idx="1">
                  <c:v>4872851.4499999993</c:v>
                </c:pt>
                <c:pt idx="2">
                  <c:v>6195975.0499999998</c:v>
                </c:pt>
                <c:pt idx="3">
                  <c:v>5150638</c:v>
                </c:pt>
                <c:pt idx="4">
                  <c:v>6175821.29</c:v>
                </c:pt>
                <c:pt idx="5">
                  <c:v>6233222.4100000001</c:v>
                </c:pt>
                <c:pt idx="6">
                  <c:v>6022223.0500000007</c:v>
                </c:pt>
                <c:pt idx="7">
                  <c:v>6756167.0500000007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A4-41B1-9AD0-9976C8644B91}"/>
            </c:ext>
          </c:extLst>
        </c:ser>
        <c:ser>
          <c:idx val="3"/>
          <c:order val="3"/>
          <c:tx>
            <c:strRef>
              <c:f>'Historial &amp; No Change (3)'!$A$5</c:f>
              <c:strCache>
                <c:ptCount val="1"/>
                <c:pt idx="0">
                  <c:v>Debt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'Historial &amp; No Change (3)'!$M$1:$T$1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'Historial &amp; No Change (3)'!$M$5:$T$5</c:f>
              <c:numCache>
                <c:formatCode>_("$"* #,##0_);_("$"* \(#,##0\);_("$"* "-"??_);_(@_)</c:formatCode>
                <c:ptCount val="8"/>
                <c:pt idx="0">
                  <c:v>322995</c:v>
                </c:pt>
                <c:pt idx="1">
                  <c:v>322995</c:v>
                </c:pt>
                <c:pt idx="2">
                  <c:v>321465</c:v>
                </c:pt>
                <c:pt idx="3">
                  <c:v>314504</c:v>
                </c:pt>
                <c:pt idx="4">
                  <c:v>304504</c:v>
                </c:pt>
                <c:pt idx="5">
                  <c:v>304504</c:v>
                </c:pt>
                <c:pt idx="6">
                  <c:v>294504</c:v>
                </c:pt>
                <c:pt idx="7">
                  <c:v>18923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A4-41B1-9AD0-9976C8644B91}"/>
            </c:ext>
          </c:extLst>
        </c:ser>
        <c:ser>
          <c:idx val="4"/>
          <c:order val="4"/>
          <c:tx>
            <c:strRef>
              <c:f>'Historial &amp; No Change (3)'!$A$6</c:f>
              <c:strCache>
                <c:ptCount val="1"/>
                <c:pt idx="0">
                  <c:v>Capital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'Historial &amp; No Change (3)'!$M$1:$T$1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'Historial &amp; No Change (3)'!$M$6:$T$6</c:f>
              <c:numCache>
                <c:formatCode>_("$"* #,##0_);_("$"* \(#,##0\);_("$"* "-"??_);_(@_)</c:formatCode>
                <c:ptCount val="8"/>
                <c:pt idx="0">
                  <c:v>2869836.61</c:v>
                </c:pt>
                <c:pt idx="1">
                  <c:v>657588</c:v>
                </c:pt>
                <c:pt idx="2">
                  <c:v>1454505.24</c:v>
                </c:pt>
                <c:pt idx="3">
                  <c:v>5419500.5399999991</c:v>
                </c:pt>
                <c:pt idx="4">
                  <c:v>2257600</c:v>
                </c:pt>
                <c:pt idx="5">
                  <c:v>1972288.4800000004</c:v>
                </c:pt>
                <c:pt idx="6">
                  <c:v>1174816.3391999993</c:v>
                </c:pt>
                <c:pt idx="7">
                  <c:v>2409463.7927679997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A4-41B1-9AD0-9976C8644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2412848"/>
        <c:axId val="1464504944"/>
      </c:barChart>
      <c:lineChart>
        <c:grouping val="standard"/>
        <c:varyColors val="0"/>
        <c:ser>
          <c:idx val="0"/>
          <c:order val="0"/>
          <c:tx>
            <c:strRef>
              <c:f>'Historial &amp; No Change (3)'!$A$2</c:f>
              <c:strCache>
                <c:ptCount val="1"/>
                <c:pt idx="0">
                  <c:v>Revenue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'Historial &amp; No Change (3)'!$M$1:$T$1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'Historial &amp; No Change (3)'!$M$2:$T$2</c:f>
              <c:numCache>
                <c:formatCode>_("$"* #,##0_);_("$"* \(#,##0\);_("$"* "-"??_);_(@_)</c:formatCode>
                <c:ptCount val="8"/>
                <c:pt idx="0">
                  <c:v>8486030</c:v>
                </c:pt>
                <c:pt idx="1">
                  <c:v>8137544</c:v>
                </c:pt>
                <c:pt idx="2">
                  <c:v>8453002</c:v>
                </c:pt>
                <c:pt idx="3">
                  <c:v>8731199</c:v>
                </c:pt>
                <c:pt idx="4">
                  <c:v>8731199</c:v>
                </c:pt>
                <c:pt idx="5">
                  <c:v>8731199</c:v>
                </c:pt>
                <c:pt idx="6">
                  <c:v>8731199</c:v>
                </c:pt>
                <c:pt idx="7">
                  <c:v>8731199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3A4-41B1-9AD0-9976C8644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2412848"/>
        <c:axId val="1464504944"/>
      </c:lineChart>
      <c:catAx>
        <c:axId val="146241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4504944"/>
        <c:crosses val="autoZero"/>
        <c:auto val="1"/>
        <c:lblAlgn val="ctr"/>
        <c:lblOffset val="100"/>
        <c:noMultiLvlLbl val="0"/>
      </c:catAx>
      <c:valAx>
        <c:axId val="1464504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241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'Historical with Change'!$A$3</c:f>
              <c:strCache>
                <c:ptCount val="1"/>
                <c:pt idx="0">
                  <c:v>Personel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'Historical with Change'!$M$1:$T$1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'Historical with Change'!$M$3:$T$3</c:f>
              <c:numCache>
                <c:formatCode>_("$"* #,##0_);_("$"* \(#,##0\);_("$"* "-"??_);_(@_)</c:formatCode>
                <c:ptCount val="8"/>
                <c:pt idx="0">
                  <c:v>3102739.850000001</c:v>
                </c:pt>
                <c:pt idx="1">
                  <c:v>3141319.5800000015</c:v>
                </c:pt>
                <c:pt idx="2">
                  <c:v>3471797.660000002</c:v>
                </c:pt>
                <c:pt idx="3">
                  <c:v>4510895</c:v>
                </c:pt>
                <c:pt idx="4">
                  <c:v>5476671.71</c:v>
                </c:pt>
                <c:pt idx="5">
                  <c:v>5527574.5899999999</c:v>
                </c:pt>
                <c:pt idx="6">
                  <c:v>5340461.9499999993</c:v>
                </c:pt>
                <c:pt idx="7">
                  <c:v>5991317.9499999993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AB-4802-8ACD-8DE6C3EF0772}"/>
            </c:ext>
          </c:extLst>
        </c:ser>
        <c:ser>
          <c:idx val="2"/>
          <c:order val="2"/>
          <c:tx>
            <c:strRef>
              <c:f>'Historical with Change'!$A$4</c:f>
              <c:strCache>
                <c:ptCount val="1"/>
                <c:pt idx="0">
                  <c:v>Operations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'Historical with Change'!$M$1:$T$1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'Historical with Change'!$M$4:$T$4</c:f>
              <c:numCache>
                <c:formatCode>_("$"* #,##0_);_("$"* \(#,##0\);_("$"* "-"??_);_(@_)</c:formatCode>
                <c:ptCount val="8"/>
                <c:pt idx="0">
                  <c:v>7187074.6299999999</c:v>
                </c:pt>
                <c:pt idx="1">
                  <c:v>4872851.4499999993</c:v>
                </c:pt>
                <c:pt idx="2">
                  <c:v>6195975.0499999998</c:v>
                </c:pt>
                <c:pt idx="3">
                  <c:v>5150638</c:v>
                </c:pt>
                <c:pt idx="4">
                  <c:v>6175821.29</c:v>
                </c:pt>
                <c:pt idx="5">
                  <c:v>6233222.4100000001</c:v>
                </c:pt>
                <c:pt idx="6">
                  <c:v>6022223.0500000007</c:v>
                </c:pt>
                <c:pt idx="7">
                  <c:v>6756167.0500000007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AB-4802-8ACD-8DE6C3EF0772}"/>
            </c:ext>
          </c:extLst>
        </c:ser>
        <c:ser>
          <c:idx val="3"/>
          <c:order val="3"/>
          <c:tx>
            <c:strRef>
              <c:f>'Historical with Change'!$A$5</c:f>
              <c:strCache>
                <c:ptCount val="1"/>
                <c:pt idx="0">
                  <c:v>Debt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'Historical with Change'!$M$1:$T$1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'Historical with Change'!$M$5:$T$5</c:f>
              <c:numCache>
                <c:formatCode>_("$"* #,##0_);_("$"* \(#,##0\);_("$"* "-"??_);_(@_)</c:formatCode>
                <c:ptCount val="8"/>
                <c:pt idx="0">
                  <c:v>322995</c:v>
                </c:pt>
                <c:pt idx="1">
                  <c:v>322995</c:v>
                </c:pt>
                <c:pt idx="2">
                  <c:v>321465</c:v>
                </c:pt>
                <c:pt idx="3">
                  <c:v>314504</c:v>
                </c:pt>
                <c:pt idx="4">
                  <c:v>304504</c:v>
                </c:pt>
                <c:pt idx="5">
                  <c:v>304504</c:v>
                </c:pt>
                <c:pt idx="6">
                  <c:v>294504</c:v>
                </c:pt>
                <c:pt idx="7">
                  <c:v>18923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AB-4802-8ACD-8DE6C3EF0772}"/>
            </c:ext>
          </c:extLst>
        </c:ser>
        <c:ser>
          <c:idx val="4"/>
          <c:order val="4"/>
          <c:tx>
            <c:strRef>
              <c:f>'Historical with Change'!$A$6</c:f>
              <c:strCache>
                <c:ptCount val="1"/>
                <c:pt idx="0">
                  <c:v>Capital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'Historical with Change'!$M$1:$T$1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'Historical with Change'!$M$6:$T$6</c:f>
              <c:numCache>
                <c:formatCode>_("$"* #,##0_);_("$"* \(#,##0\);_("$"* "-"??_);_(@_)</c:formatCode>
                <c:ptCount val="8"/>
                <c:pt idx="0">
                  <c:v>2869836.61</c:v>
                </c:pt>
                <c:pt idx="1">
                  <c:v>657588</c:v>
                </c:pt>
                <c:pt idx="2">
                  <c:v>1454505.24</c:v>
                </c:pt>
                <c:pt idx="3">
                  <c:v>5419500.5399999991</c:v>
                </c:pt>
                <c:pt idx="4">
                  <c:v>2257600</c:v>
                </c:pt>
                <c:pt idx="5">
                  <c:v>1972288.4800000004</c:v>
                </c:pt>
                <c:pt idx="6">
                  <c:v>1174816.3391999993</c:v>
                </c:pt>
                <c:pt idx="7">
                  <c:v>2409463.7927679997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AB-4802-8ACD-8DE6C3EF07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2412848"/>
        <c:axId val="1464504944"/>
      </c:barChart>
      <c:lineChart>
        <c:grouping val="standard"/>
        <c:varyColors val="0"/>
        <c:ser>
          <c:idx val="0"/>
          <c:order val="0"/>
          <c:tx>
            <c:strRef>
              <c:f>'Historical with Change'!$A$2</c:f>
              <c:strCache>
                <c:ptCount val="1"/>
                <c:pt idx="0">
                  <c:v>Revenue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'Historical with Change'!$M$1:$T$1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'Historical with Change'!$M$2:$T$2</c:f>
              <c:numCache>
                <c:formatCode>_("$"* #,##0_);_("$"* \(#,##0\);_("$"* "-"??_);_(@_)</c:formatCode>
                <c:ptCount val="8"/>
                <c:pt idx="0">
                  <c:v>8486030</c:v>
                </c:pt>
                <c:pt idx="1">
                  <c:v>8137544</c:v>
                </c:pt>
                <c:pt idx="2">
                  <c:v>8453002</c:v>
                </c:pt>
                <c:pt idx="3">
                  <c:v>8731199</c:v>
                </c:pt>
                <c:pt idx="4" formatCode="&quot;$&quot;#,##0">
                  <c:v>12577565.734999999</c:v>
                </c:pt>
                <c:pt idx="5" formatCode="&quot;$&quot;#,##0">
                  <c:v>12577565.734999999</c:v>
                </c:pt>
                <c:pt idx="6" formatCode="&quot;$&quot;#,##0">
                  <c:v>12644565.734999999</c:v>
                </c:pt>
                <c:pt idx="7" formatCode="&quot;$&quot;#,##0">
                  <c:v>12644565.734999999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6AB-4802-8ACD-8DE6C3EF07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2412848"/>
        <c:axId val="1464504944"/>
      </c:lineChart>
      <c:catAx>
        <c:axId val="146241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4504944"/>
        <c:crosses val="autoZero"/>
        <c:auto val="1"/>
        <c:lblAlgn val="ctr"/>
        <c:lblOffset val="100"/>
        <c:noMultiLvlLbl val="0"/>
      </c:catAx>
      <c:valAx>
        <c:axId val="1464504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241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1" y="6400800"/>
            <a:ext cx="12188825" cy="457200"/>
          </a:xfrm>
          <a:prstGeom prst="rect">
            <a:avLst/>
          </a:prstGeom>
          <a:solidFill>
            <a:srgbClr val="34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1" y="6334316"/>
            <a:ext cx="12188825" cy="64008"/>
          </a:xfrm>
          <a:prstGeom prst="rect">
            <a:avLst/>
          </a:prstGeom>
          <a:solidFill>
            <a:srgbClr val="E64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36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1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4786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6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0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1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30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42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4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0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2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8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21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6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4" y="731520"/>
            <a:ext cx="6679191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7" y="6459793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93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1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1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7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" y="6400800"/>
            <a:ext cx="12192001" cy="457200"/>
          </a:xfrm>
          <a:prstGeom prst="rect">
            <a:avLst/>
          </a:prstGeom>
          <a:solidFill>
            <a:srgbClr val="34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5" y="6334322"/>
            <a:ext cx="12192001" cy="65999"/>
          </a:xfrm>
          <a:prstGeom prst="rect">
            <a:avLst/>
          </a:prstGeom>
          <a:solidFill>
            <a:srgbClr val="E64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11"/>
            <a:ext cx="10058400" cy="8670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346200"/>
            <a:ext cx="10058401" cy="45228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6" y="6459793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1DAC0F-A57C-46EB-9D1C-6FD483283041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93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4" y="6459793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BF37390-52CC-4F4E-BC78-9668ED989E2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1536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" y="6235081"/>
            <a:ext cx="12192001" cy="65999"/>
          </a:xfrm>
          <a:prstGeom prst="rect">
            <a:avLst/>
          </a:prstGeom>
          <a:solidFill>
            <a:srgbClr val="E64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266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D83C084F-20FC-4AA3-85E4-6517D962C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759035"/>
            <a:ext cx="10058400" cy="839585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/>
              <a:t>Expense Breakdown compared to Revenue</a:t>
            </a:r>
          </a:p>
          <a:p>
            <a:pPr algn="ctr"/>
            <a:r>
              <a:rPr lang="en-US" sz="1800" b="1" dirty="0"/>
              <a:t>With and Without a Rate adjustment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0DCA26-AAB5-4364-9540-79B6BF521A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221" y="2753590"/>
            <a:ext cx="5129875" cy="182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27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B42ED-C217-40EA-8D1B-594580C8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Historical &amp; Projection</a:t>
            </a:r>
            <a:br>
              <a:rPr lang="en-US" sz="2800" b="1" dirty="0"/>
            </a:br>
            <a:r>
              <a:rPr lang="en-US" sz="1800" b="1" dirty="0"/>
              <a:t>With No Rate Change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9773D9-16D5-4C0F-A669-852183E72D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100970"/>
              </p:ext>
            </p:extLst>
          </p:nvPr>
        </p:nvGraphicFramePr>
        <p:xfrm>
          <a:off x="1096963" y="1551962"/>
          <a:ext cx="10058400" cy="431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3574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4848-F98F-42C0-8922-72803651E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b="1" dirty="0"/>
              <a:t>Historical &amp; Projection</a:t>
            </a:r>
            <a:br>
              <a:rPr lang="en-US" b="1" dirty="0"/>
            </a:br>
            <a:r>
              <a:rPr lang="en-US" sz="2000" b="1" dirty="0"/>
              <a:t>With Rate Change</a:t>
            </a:r>
            <a:endParaRPr lang="en-US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FCD7975-6968-4D2B-9E27-60037A3500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208563"/>
              </p:ext>
            </p:extLst>
          </p:nvPr>
        </p:nvGraphicFramePr>
        <p:xfrm>
          <a:off x="1096963" y="1346200"/>
          <a:ext cx="10058400" cy="452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54474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5">
      <a:dk1>
        <a:sysClr val="windowText" lastClr="000000"/>
      </a:dk1>
      <a:lt1>
        <a:sysClr val="window" lastClr="FFFFFF"/>
      </a:lt1>
      <a:dk2>
        <a:srgbClr val="2E75B5"/>
      </a:dk2>
      <a:lt2>
        <a:srgbClr val="FFFFFF"/>
      </a:lt2>
      <a:accent1>
        <a:srgbClr val="FF0000"/>
      </a:accent1>
      <a:accent2>
        <a:srgbClr val="0070C0"/>
      </a:accent2>
      <a:accent3>
        <a:srgbClr val="A5A5A5"/>
      </a:accent3>
      <a:accent4>
        <a:srgbClr val="000000"/>
      </a:accent4>
      <a:accent5>
        <a:srgbClr val="4472C4"/>
      </a:accent5>
      <a:accent6>
        <a:srgbClr val="70AD47"/>
      </a:accent6>
      <a:hlink>
        <a:srgbClr val="000000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26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PowerPoint Presentation</vt:lpstr>
      <vt:lpstr>Historical &amp; Projection With No Rate Change</vt:lpstr>
      <vt:lpstr>Historical &amp; Projection With Rate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Martin</dc:creator>
  <cp:lastModifiedBy>Robert Martin</cp:lastModifiedBy>
  <cp:revision>14</cp:revision>
  <dcterms:created xsi:type="dcterms:W3CDTF">2023-11-14T20:33:25Z</dcterms:created>
  <dcterms:modified xsi:type="dcterms:W3CDTF">2023-11-17T19:17:12Z</dcterms:modified>
</cp:coreProperties>
</file>