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17" r:id="rId3"/>
    <p:sldId id="320" r:id="rId4"/>
    <p:sldId id="321" r:id="rId5"/>
    <p:sldId id="318" r:id="rId6"/>
    <p:sldId id="324" r:id="rId7"/>
    <p:sldId id="332" r:id="rId8"/>
    <p:sldId id="330" r:id="rId9"/>
    <p:sldId id="335" r:id="rId10"/>
    <p:sldId id="319" r:id="rId11"/>
    <p:sldId id="329" r:id="rId12"/>
    <p:sldId id="315" r:id="rId13"/>
    <p:sldId id="333" r:id="rId14"/>
    <p:sldId id="334" r:id="rId15"/>
    <p:sldId id="316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06981229619026"/>
          <c:y val="3.6799463470671458E-2"/>
          <c:w val="0.89035443012805215"/>
          <c:h val="0.8558601372561696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Sheet3!$D$16:$N$16</c:f>
              <c:numCache>
                <c:formatCode>_("$"* #,##0.00_);_("$"* \(#,##0.00\);_("$"* "-"??_);_(@_)</c:formatCode>
                <c:ptCount val="11"/>
                <c:pt idx="0">
                  <c:v>5859970</c:v>
                </c:pt>
                <c:pt idx="1">
                  <c:v>5618996</c:v>
                </c:pt>
                <c:pt idx="2">
                  <c:v>6901014</c:v>
                </c:pt>
                <c:pt idx="3">
                  <c:v>6122161</c:v>
                </c:pt>
                <c:pt idx="4">
                  <c:v>6785648</c:v>
                </c:pt>
                <c:pt idx="5">
                  <c:v>7583648</c:v>
                </c:pt>
                <c:pt idx="6">
                  <c:v>9216343</c:v>
                </c:pt>
                <c:pt idx="7">
                  <c:v>10067220</c:v>
                </c:pt>
                <c:pt idx="8">
                  <c:v>8717455</c:v>
                </c:pt>
                <c:pt idx="9">
                  <c:v>6241484</c:v>
                </c:pt>
                <c:pt idx="10">
                  <c:v>6757887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AF-497F-9C50-B4DD894390C3}"/>
            </c:ext>
          </c:extLst>
        </c:ser>
        <c:ser>
          <c:idx val="1"/>
          <c:order val="1"/>
          <c:spPr>
            <a:ln w="28575" cap="rnd">
              <a:solidFill>
                <a:srgbClr val="2E75B5"/>
              </a:solidFill>
              <a:round/>
            </a:ln>
            <a:effectLst/>
          </c:spPr>
          <c:marker>
            <c:symbol val="none"/>
          </c:marker>
          <c:val>
            <c:numRef>
              <c:f>Sheet3!$D$28:$N$28</c:f>
              <c:numCache>
                <c:formatCode>_("$"* #,##0.00_);_("$"* \(#,##0.00\);_("$"* "-"??_);_(@_)</c:formatCode>
                <c:ptCount val="11"/>
                <c:pt idx="0">
                  <c:v>7575866</c:v>
                </c:pt>
                <c:pt idx="1">
                  <c:v>8840160</c:v>
                </c:pt>
                <c:pt idx="2">
                  <c:v>8401870.8900000006</c:v>
                </c:pt>
                <c:pt idx="3">
                  <c:v>8744517</c:v>
                </c:pt>
                <c:pt idx="4">
                  <c:v>8686208</c:v>
                </c:pt>
                <c:pt idx="5">
                  <c:v>9045989.5199999996</c:v>
                </c:pt>
                <c:pt idx="6">
                  <c:v>8477466</c:v>
                </c:pt>
                <c:pt idx="7">
                  <c:v>9048405</c:v>
                </c:pt>
                <c:pt idx="8">
                  <c:v>8836105</c:v>
                </c:pt>
                <c:pt idx="9">
                  <c:v>8486030</c:v>
                </c:pt>
                <c:pt idx="10">
                  <c:v>8137544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AF-497F-9C50-B4DD894390C3}"/>
            </c:ext>
          </c:extLst>
        </c:ser>
        <c:ser>
          <c:idx val="2"/>
          <c:order val="2"/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Sheet3!$D$17:$N$17</c:f>
              <c:numCache>
                <c:formatCode>_("$"* #,##0.00_);_("$"* \(#,##0.00\);_("$"* "-"??_);_(@_)</c:formatCode>
                <c:ptCount val="11"/>
                <c:pt idx="0">
                  <c:v>5859970</c:v>
                </c:pt>
                <c:pt idx="1">
                  <c:v>5618996</c:v>
                </c:pt>
                <c:pt idx="2">
                  <c:v>6901014</c:v>
                </c:pt>
                <c:pt idx="3">
                  <c:v>6122161</c:v>
                </c:pt>
                <c:pt idx="4">
                  <c:v>6785648</c:v>
                </c:pt>
                <c:pt idx="5">
                  <c:v>7583648</c:v>
                </c:pt>
                <c:pt idx="6">
                  <c:v>9216343</c:v>
                </c:pt>
                <c:pt idx="7">
                  <c:v>10067220</c:v>
                </c:pt>
                <c:pt idx="8">
                  <c:v>10017455</c:v>
                </c:pt>
                <c:pt idx="9">
                  <c:v>10558150.67</c:v>
                </c:pt>
                <c:pt idx="10">
                  <c:v>10991220.346757887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CF-4608-A18E-FC6B7F553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0769039"/>
        <c:axId val="1233010495"/>
      </c:lineChart>
      <c:catAx>
        <c:axId val="1390769039"/>
        <c:scaling>
          <c:orientation val="minMax"/>
        </c:scaling>
        <c:delete val="1"/>
        <c:axPos val="b"/>
        <c:majorTickMark val="none"/>
        <c:minorTickMark val="none"/>
        <c:tickLblPos val="nextTo"/>
        <c:crossAx val="1233010495"/>
        <c:crosses val="autoZero"/>
        <c:auto val="1"/>
        <c:lblAlgn val="ctr"/>
        <c:lblOffset val="100"/>
        <c:noMultiLvlLbl val="0"/>
      </c:catAx>
      <c:valAx>
        <c:axId val="123301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769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541935099021715E-2"/>
          <c:y val="3.0888027473319556E-2"/>
          <c:w val="0.93056917601208944"/>
          <c:h val="0.884871897599445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Sheet5!$B$14:$B$24</c:f>
              <c:numCache>
                <c:formatCode>_("$"* #,##0.00_);_("$"* \(#,##0.00\);_("$"* "-"??_);_(@_)</c:formatCode>
                <c:ptCount val="11"/>
                <c:pt idx="0">
                  <c:v>40.33</c:v>
                </c:pt>
                <c:pt idx="1">
                  <c:v>41.92</c:v>
                </c:pt>
                <c:pt idx="2">
                  <c:v>44.08</c:v>
                </c:pt>
                <c:pt idx="3">
                  <c:v>45.58</c:v>
                </c:pt>
                <c:pt idx="4">
                  <c:v>46.92</c:v>
                </c:pt>
                <c:pt idx="5">
                  <c:v>47.75</c:v>
                </c:pt>
                <c:pt idx="6">
                  <c:v>49.33</c:v>
                </c:pt>
                <c:pt idx="7">
                  <c:v>52.33</c:v>
                </c:pt>
                <c:pt idx="8">
                  <c:v>52.83</c:v>
                </c:pt>
                <c:pt idx="9">
                  <c:v>53.25</c:v>
                </c:pt>
                <c:pt idx="10">
                  <c:v>58.08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B2-485D-8834-11B9A4EF0E7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Sheet5!$E$14:$E$24</c:f>
              <c:numCache>
                <c:formatCode>_("$"* #,##0.00_);_("$"* \(#,##0.00\);_("$"* "-"??_);_(@_)</c:formatCode>
                <c:ptCount val="11"/>
                <c:pt idx="0">
                  <c:v>26</c:v>
                </c:pt>
                <c:pt idx="1">
                  <c:v>26</c:v>
                </c:pt>
                <c:pt idx="2">
                  <c:v>29.83</c:v>
                </c:pt>
                <c:pt idx="3">
                  <c:v>29.83</c:v>
                </c:pt>
                <c:pt idx="4">
                  <c:v>29.83</c:v>
                </c:pt>
                <c:pt idx="5">
                  <c:v>29.83</c:v>
                </c:pt>
                <c:pt idx="6">
                  <c:v>29.83</c:v>
                </c:pt>
                <c:pt idx="7">
                  <c:v>29.83</c:v>
                </c:pt>
                <c:pt idx="8">
                  <c:v>29.83</c:v>
                </c:pt>
                <c:pt idx="9">
                  <c:v>29.83</c:v>
                </c:pt>
                <c:pt idx="10">
                  <c:v>29.83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B2-485D-8834-11B9A4EF0E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7722735"/>
        <c:axId val="1763642015"/>
      </c:barChart>
      <c:catAx>
        <c:axId val="1767722735"/>
        <c:scaling>
          <c:orientation val="minMax"/>
        </c:scaling>
        <c:delete val="1"/>
        <c:axPos val="b"/>
        <c:majorTickMark val="none"/>
        <c:minorTickMark val="none"/>
        <c:tickLblPos val="nextTo"/>
        <c:crossAx val="1763642015"/>
        <c:crosses val="autoZero"/>
        <c:auto val="1"/>
        <c:lblAlgn val="ctr"/>
        <c:lblOffset val="100"/>
        <c:noMultiLvlLbl val="0"/>
      </c:catAx>
      <c:valAx>
        <c:axId val="176364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722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0.12447</cdr:x>
      <cdr:y>0.85475</cdr:y>
    </cdr:from>
    <cdr:to>
      <cdr:x>0.96664</cdr:x>
      <cdr:y>0.93108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1F6B879-7BFA-49FD-A269-D58B149A2106}"/>
            </a:ext>
          </a:extLst>
        </cdr:cNvPr>
        <cdr:cNvSpPr txBox="1"/>
      </cdr:nvSpPr>
      <cdr:spPr>
        <a:xfrm xmlns:a="http://schemas.openxmlformats.org/drawingml/2006/main">
          <a:off x="1304426" y="3847152"/>
          <a:ext cx="8825810" cy="343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/>
            <a:t>2012              2013                2014                2015                 2016                   2017                2018                2019                2020                 2021              2022  </a:t>
          </a:r>
        </a:p>
      </cdr:txBody>
    </cdr:sp>
  </cdr:relSizeAnchor>
  <cdr:relSizeAnchor xmlns:cdr="http://schemas.openxmlformats.org/drawingml/2006/chartDrawing">
    <cdr:from>
      <cdr:x>0.81338</cdr:x>
      <cdr:y>0.16526</cdr:y>
    </cdr:from>
    <cdr:to>
      <cdr:x>0.90429</cdr:x>
      <cdr:y>0.37837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0D1D553-76D3-4C0E-95B6-2BAEF886DDC3}"/>
            </a:ext>
          </a:extLst>
        </cdr:cNvPr>
        <cdr:cNvSpPr txBox="1"/>
      </cdr:nvSpPr>
      <cdr:spPr>
        <a:xfrm xmlns:a="http://schemas.openxmlformats.org/drawingml/2006/main">
          <a:off x="8181261" y="7091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 </a:t>
          </a:r>
        </a:p>
      </cdr:txBody>
    </cdr:sp>
  </cdr:relSizeAnchor>
  <cdr:relSizeAnchor xmlns:cdr="http://schemas.openxmlformats.org/drawingml/2006/chartDrawing">
    <cdr:from>
      <cdr:x>0.8017</cdr:x>
      <cdr:y>0.16917</cdr:y>
    </cdr:from>
    <cdr:to>
      <cdr:x>0.89261</cdr:x>
      <cdr:y>0.38228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C754400-BF9E-4FA3-8B22-1E32DF72B81A}"/>
            </a:ext>
          </a:extLst>
        </cdr:cNvPr>
        <cdr:cNvSpPr txBox="1"/>
      </cdr:nvSpPr>
      <cdr:spPr>
        <a:xfrm xmlns:a="http://schemas.openxmlformats.org/drawingml/2006/main">
          <a:off x="8063815" y="7258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0.35716</cdr:x>
      <cdr:y>0.27084</cdr:y>
    </cdr:from>
    <cdr:to>
      <cdr:x>0.44807</cdr:x>
      <cdr:y>0.48394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3C96AF7-A0EF-420E-95E6-BB58329AA935}"/>
            </a:ext>
          </a:extLst>
        </cdr:cNvPr>
        <cdr:cNvSpPr txBox="1"/>
      </cdr:nvSpPr>
      <cdr:spPr>
        <a:xfrm xmlns:a="http://schemas.openxmlformats.org/drawingml/2006/main">
          <a:off x="3592483" y="11621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0.62105</cdr:x>
      <cdr:y>0.5</cdr:y>
    </cdr:from>
    <cdr:to>
      <cdr:x>1</cdr:x>
      <cdr:y>0.76892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700AE49-7FB7-4FA1-B1F0-1A45AEBF919C}"/>
            </a:ext>
          </a:extLst>
        </cdr:cNvPr>
        <cdr:cNvSpPr txBox="1"/>
      </cdr:nvSpPr>
      <cdr:spPr>
        <a:xfrm xmlns:a="http://schemas.openxmlformats.org/drawingml/2006/main">
          <a:off x="6508502" y="2250463"/>
          <a:ext cx="3971342" cy="1210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000" dirty="0"/>
        </a:p>
      </cdr:txBody>
    </cdr:sp>
  </cdr:relSizeAnchor>
  <cdr:relSizeAnchor xmlns:cdr="http://schemas.openxmlformats.org/drawingml/2006/chartDrawing">
    <cdr:from>
      <cdr:x>0.59492</cdr:x>
      <cdr:y>0.5639</cdr:y>
    </cdr:from>
    <cdr:to>
      <cdr:x>0.68218</cdr:x>
      <cdr:y>0.76706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FC10254-4421-4A73-B1EF-8833C2186BC0}"/>
            </a:ext>
          </a:extLst>
        </cdr:cNvPr>
        <cdr:cNvSpPr txBox="1"/>
      </cdr:nvSpPr>
      <cdr:spPr>
        <a:xfrm xmlns:a="http://schemas.openxmlformats.org/drawingml/2006/main">
          <a:off x="6234698" y="25380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0.07712</cdr:x>
      <cdr:y>0.93683</cdr:y>
    </cdr:from>
    <cdr:to>
      <cdr:x>0.98463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3A1ED45-69D5-4195-89C6-D4B54D4C228F}"/>
            </a:ext>
          </a:extLst>
        </cdr:cNvPr>
        <cdr:cNvSpPr txBox="1"/>
      </cdr:nvSpPr>
      <cdr:spPr>
        <a:xfrm xmlns:a="http://schemas.openxmlformats.org/drawingml/2006/main">
          <a:off x="849086" y="3923975"/>
          <a:ext cx="9991811" cy="264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/>
            <a:t>2009                    2010                     2011                    2012                    2013                     2014                    2015                     2016                    2017                    2018                      2019 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rgbClr val="E6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C0F-A57C-46EB-9D1C-6FD4832830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7390-52CC-4F4E-BC78-9668ED989E2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8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C0F-A57C-46EB-9D1C-6FD4832830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7390-52CC-4F4E-BC78-9668ED989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6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C0F-A57C-46EB-9D1C-6FD4832830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7390-52CC-4F4E-BC78-9668ED989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9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C0F-A57C-46EB-9D1C-6FD4832830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7390-52CC-4F4E-BC78-9668ED989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6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C0F-A57C-46EB-9D1C-6FD4832830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7390-52CC-4F4E-BC78-9668ED989E2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91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42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C0F-A57C-46EB-9D1C-6FD4832830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7390-52CC-4F4E-BC78-9668ED989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0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C0F-A57C-46EB-9D1C-6FD4832830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7390-52CC-4F4E-BC78-9668ED989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7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C0F-A57C-46EB-9D1C-6FD4832830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7390-52CC-4F4E-BC78-9668ED989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7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C0F-A57C-46EB-9D1C-6FD4832830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7390-52CC-4F4E-BC78-9668ED989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8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4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7" y="6459793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1DAC0F-A57C-46EB-9D1C-6FD4832830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3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F37390-52CC-4F4E-BC78-9668ED989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4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1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C0F-A57C-46EB-9D1C-6FD4832830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37390-52CC-4F4E-BC78-9668ED989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9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" y="6400800"/>
            <a:ext cx="12192001" cy="4572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" y="6334322"/>
            <a:ext cx="12192001" cy="65999"/>
          </a:xfrm>
          <a:prstGeom prst="rect">
            <a:avLst/>
          </a:prstGeom>
          <a:solidFill>
            <a:srgbClr val="E6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11"/>
            <a:ext cx="10058400" cy="867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346200"/>
            <a:ext cx="10058401" cy="45228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6" y="6459793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1DAC0F-A57C-46EB-9D1C-6FD48328304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3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4" y="645979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F37390-52CC-4F4E-BC78-9668ED989E2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1536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" y="6235081"/>
            <a:ext cx="12192001" cy="65999"/>
          </a:xfrm>
          <a:prstGeom prst="rect">
            <a:avLst/>
          </a:prstGeom>
          <a:solidFill>
            <a:srgbClr val="E6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443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83C084F-20FC-4AA3-85E4-6517D962C8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Water Department </a:t>
            </a:r>
          </a:p>
          <a:p>
            <a:pPr algn="ctr"/>
            <a:r>
              <a:rPr lang="en-US" sz="1800" dirty="0"/>
              <a:t>Rate adjustment proposal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DCA26-AAB5-4364-9540-79B6BF521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21" y="2753590"/>
            <a:ext cx="5129875" cy="1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5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5B8C6E-C8B1-4060-B66C-686C07C4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Future Considerations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D2D08E-96AF-4F19-83A7-118423A8E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2094"/>
            <a:ext cx="10058401" cy="39724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Annual review of water fund to determine solvency: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Operational cost variability in relation to revenues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Ensuring the minimum reserve balance aligns with operational cost projections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Ongoing evaluation of capital needs for maintenance of current infrastructure and system growth demand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Paying cash for projects vs. securing debt for large projects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Minor annual rate increases vs. “As needed” reconciliation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Short term priorities while positioning the Water Department for long term sustainability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Prioritizing the Master Plan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01168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336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C9A9-5732-4E3E-8268-A9BF269C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11"/>
            <a:ext cx="10058400" cy="86704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Prioritizing the Master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B4BD-5610-4AEA-AC48-D4E576341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Short Term Plant improvements: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Addition of Aeration in tower and clear wells for TTHM (Total Trihalomethane) removal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Rehabilitation of SCU#1 (Solid Contact Unit)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Addition of a lime press to solids handling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Sand Filters Rebuild/ Rehabilitation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Cleaning and inspection of 1M gallon raw water tank in front of plant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Cleaning of emergency line to Riverside Park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Long Term Considerations: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Second Raw Water 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Additional Water Tower(s)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Addition of GAC (Granular Activated Carbon) /Ion exchange for advanced treatment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Addition of second VFD (Variable Frequency Drive) high service pump for efficiency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Additional Clearwell for Finished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6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E2EC-8796-459E-ADD4-E6EF2AF9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26" y="2561959"/>
            <a:ext cx="10058400" cy="86704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105325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BC21AF-EEE0-4BBC-B779-0AE0D43A6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82" y="36942"/>
            <a:ext cx="10620462" cy="4486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FB0D5-86FF-4A3E-824B-6FE3B3BCE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294" y="485631"/>
            <a:ext cx="4705132" cy="2807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3FB85F-AA59-48BA-AC09-A81E4D730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608" y="3429000"/>
            <a:ext cx="4711817" cy="2860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4B5B0-FE39-4E99-975E-0FF6748EB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413" y="455148"/>
            <a:ext cx="4730906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38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5FB0D5-86FF-4A3E-824B-6FE3B3BC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94" y="485631"/>
            <a:ext cx="4705132" cy="2807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78969A-27C9-4D37-AF58-4CCEC98B6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14" y="38616"/>
            <a:ext cx="10662407" cy="4470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FB7AEF-5662-4848-8E11-79A4859D3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294" y="485631"/>
            <a:ext cx="4711817" cy="2869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E2326-5AD4-4E2F-B979-63103E642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293" y="3429000"/>
            <a:ext cx="4705132" cy="2860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AA5DF9-2B48-4668-8AB5-05D547F05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717" y="455149"/>
            <a:ext cx="4730906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8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6D071A-5E51-462A-B04A-1BCEC1C6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12"/>
            <a:ext cx="10058400" cy="5811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Water Production &amp; Capacity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6673A7-9B3D-48DD-BBB4-72DFFD0172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545273"/>
              </p:ext>
            </p:extLst>
          </p:nvPr>
        </p:nvGraphicFramePr>
        <p:xfrm>
          <a:off x="3885566" y="1207276"/>
          <a:ext cx="4942630" cy="3275376"/>
        </p:xfrm>
        <a:graphic>
          <a:graphicData uri="http://schemas.openxmlformats.org/drawingml/2006/table">
            <a:tbl>
              <a:tblPr/>
              <a:tblGrid>
                <a:gridCol w="3540997">
                  <a:extLst>
                    <a:ext uri="{9D8B030D-6E8A-4147-A177-3AD203B41FA5}">
                      <a16:colId xmlns:a16="http://schemas.microsoft.com/office/drawing/2014/main" val="1216608119"/>
                    </a:ext>
                  </a:extLst>
                </a:gridCol>
                <a:gridCol w="1401633">
                  <a:extLst>
                    <a:ext uri="{9D8B030D-6E8A-4147-A177-3AD203B41FA5}">
                      <a16:colId xmlns:a16="http://schemas.microsoft.com/office/drawing/2014/main" val="3933218737"/>
                    </a:ext>
                  </a:extLst>
                </a:gridCol>
              </a:tblGrid>
              <a:tr h="3315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Findlay Water Treatment Plant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35295"/>
                  </a:ext>
                </a:extLst>
              </a:tr>
              <a:tr h="26521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46749"/>
                  </a:ext>
                </a:extLst>
              </a:tr>
              <a:tr h="265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Production**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29441"/>
                  </a:ext>
                </a:extLst>
              </a:tr>
              <a:tr h="278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Utilization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017366"/>
                  </a:ext>
                </a:extLst>
              </a:tr>
              <a:tr h="265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Production Surplus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113106"/>
                  </a:ext>
                </a:extLst>
              </a:tr>
              <a:tr h="265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653033"/>
                  </a:ext>
                </a:extLst>
              </a:tr>
              <a:tr h="265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Flushing/Waste***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543759"/>
                  </a:ext>
                </a:extLst>
              </a:tr>
              <a:tr h="265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Baltimore Usage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827988"/>
                  </a:ext>
                </a:extLst>
              </a:tr>
              <a:tr h="278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Arlington Usage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06712"/>
                  </a:ext>
                </a:extLst>
              </a:tr>
              <a:tr h="265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Baltimore &amp; Arlington Impact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53186"/>
                  </a:ext>
                </a:extLst>
              </a:tr>
              <a:tr h="26521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541282"/>
                  </a:ext>
                </a:extLst>
              </a:tr>
              <a:tr h="26521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77516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A4FDCE1-3D8B-47A9-A6CD-675E9D79625B}"/>
              </a:ext>
            </a:extLst>
          </p:cNvPr>
          <p:cNvSpPr txBox="1"/>
          <p:nvPr/>
        </p:nvSpPr>
        <p:spPr>
          <a:xfrm>
            <a:off x="363894" y="4747865"/>
            <a:ext cx="11985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*</a:t>
            </a:r>
            <a:r>
              <a:rPr lang="en-US" sz="1100" dirty="0"/>
              <a:t> Maximum Capacity is (16.0 MGD) the amount that the plant can technically produce on a daily basis. However, this does not allow for any system redundancy and would strain the system if used long term.</a:t>
            </a:r>
          </a:p>
          <a:p>
            <a:r>
              <a:rPr lang="en-US" sz="1100" b="1" dirty="0"/>
              <a:t>**</a:t>
            </a:r>
            <a:r>
              <a:rPr lang="en-US" sz="1100" dirty="0"/>
              <a:t> Target Production is the current capacity which would be able to be sustained without losing redundancy and with no significant changes to the plant.</a:t>
            </a:r>
          </a:p>
          <a:p>
            <a:r>
              <a:rPr lang="en-US" sz="1100" b="1" dirty="0"/>
              <a:t>***</a:t>
            </a:r>
            <a:r>
              <a:rPr lang="en-US" sz="1100" dirty="0"/>
              <a:t> Currently the City of Findlay has to flush/dump 0.3 MGD at the north end flushing station to ensure water quality and water pressure is maintained.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4099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FD4D-3D1D-4785-B2F9-5824CCDE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Current Situation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D632-ED06-47CF-9A4F-8C1845FCF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90215"/>
            <a:ext cx="10284902" cy="49239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The water department has not increased water rates since </a:t>
            </a:r>
            <a:r>
              <a:rPr lang="en-US" sz="1800" dirty="0">
                <a:solidFill>
                  <a:schemeClr val="tx1"/>
                </a:solidFill>
              </a:rPr>
              <a:t>2011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As water revenues have remained flat, expenses have increased 13% since 2012</a:t>
            </a:r>
            <a:endParaRPr lang="en-US" sz="1800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In recent years major elimination of expenses (Capital and Operational) to maintain solvency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 Experienced between 40 - 50% increase in 2022 for a majority of chemicals and has remained high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Capital outlook through 2031 for infrastructure improvements is anticipated to be in excess of $50M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Masterplan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Raw water line replacement and rehabilitation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Emerging contaminant project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Continued water line replacement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System expansion based on demand – clear wells, towers, solids contact unit (SCU),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9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1460-625B-443E-B80E-3714756E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Current Situation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EC83-C607-4A62-828E-F5D77A033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According to the OEPA, Since 1997 Ohio municipalities as a whole have averaged nearly a 4% annual increase year over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maintain the existing high quality water plant and services, infrastructure requires routine preventative maintenance and capital improvements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Adjusting rates to align with the current market expense trajectory creates internal sus</a:t>
            </a:r>
            <a:r>
              <a:rPr lang="en-US" dirty="0">
                <a:solidFill>
                  <a:schemeClr val="tx1"/>
                </a:solidFill>
              </a:rPr>
              <a:t>tainability while also allowing for needed capital investment and long term set aside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7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EBC-4D58-4559-B6A6-6717076D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Revenue / Expense Trend Comparison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85F593-8A3C-4AA4-AC7A-B115B1187F3C}"/>
              </a:ext>
            </a:extLst>
          </p:cNvPr>
          <p:cNvSpPr txBox="1"/>
          <p:nvPr/>
        </p:nvSpPr>
        <p:spPr>
          <a:xfrm>
            <a:off x="4234972" y="5637019"/>
            <a:ext cx="3782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Revenue  </a:t>
            </a:r>
            <a:r>
              <a:rPr lang="en-US" dirty="0"/>
              <a:t>                                    </a:t>
            </a:r>
            <a:r>
              <a:rPr lang="en-US" dirty="0">
                <a:solidFill>
                  <a:srgbClr val="FF0000"/>
                </a:solidFill>
              </a:rPr>
              <a:t>Expense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27198B5-7C69-422A-9018-DBFFA60529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450998"/>
              </p:ext>
            </p:extLst>
          </p:nvPr>
        </p:nvGraphicFramePr>
        <p:xfrm>
          <a:off x="1097280" y="1505424"/>
          <a:ext cx="10479844" cy="450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8F654B-B136-4668-B837-5F7514EC4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58067"/>
              </p:ext>
            </p:extLst>
          </p:nvPr>
        </p:nvGraphicFramePr>
        <p:xfrm>
          <a:off x="7491485" y="3755887"/>
          <a:ext cx="3997325" cy="1402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525">
                  <a:extLst>
                    <a:ext uri="{9D8B030D-6E8A-4147-A177-3AD203B41FA5}">
                      <a16:colId xmlns:a16="http://schemas.microsoft.com/office/drawing/2014/main" val="1147926853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12941397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2020 – 2022 Eliminated Expenses Based on Fund Position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133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$1,850,000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Waterline Replacement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4339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$150,000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Postponed Vehicle Replacement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3614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$250,000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Reduction in Operating Budget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9400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$2,000,000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Raw Water line design and evaluation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725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$300,000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Campus Sidewalk and Asphalt Repairs Held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171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$2,000,000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Scheduled Plant /System Improvements Held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754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$80,000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Reservoir FTE Position Held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936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$6,630,000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42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72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E575-CF5F-47FD-AD26-2B6B13C2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OEPA – Findlay Average Bill Comparison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D9668D-0B02-44DD-B4D3-19C15260B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594389"/>
              </p:ext>
            </p:extLst>
          </p:nvPr>
        </p:nvGraphicFramePr>
        <p:xfrm>
          <a:off x="494522" y="1448835"/>
          <a:ext cx="11010123" cy="418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17CF3D-D474-489B-AC34-D9DD625EAFC5}"/>
              </a:ext>
            </a:extLst>
          </p:cNvPr>
          <p:cNvSpPr txBox="1"/>
          <p:nvPr/>
        </p:nvSpPr>
        <p:spPr>
          <a:xfrm>
            <a:off x="4124458" y="5747919"/>
            <a:ext cx="295318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Ohio Average           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Findlay</a:t>
            </a:r>
          </a:p>
        </p:txBody>
      </p:sp>
    </p:spTree>
    <p:extLst>
      <p:ext uri="{BB962C8B-B14F-4D97-AF65-F5344CB8AC3E}">
        <p14:creationId xmlns:p14="http://schemas.microsoft.com/office/powerpoint/2010/main" val="299892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FDF583-5236-401C-889C-299EEBC97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94" y="0"/>
            <a:ext cx="10637240" cy="436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054921-F619-41A1-AE73-CD85EBBEB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294" y="506020"/>
            <a:ext cx="4711817" cy="2807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58CEF4-C838-487F-94A1-49196CAA5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294" y="3428999"/>
            <a:ext cx="4711817" cy="2869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15B089-C1D1-43B9-BFB6-1E6B22952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690" y="218113"/>
            <a:ext cx="4286774" cy="29189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34CC7C-0A56-4ED7-AF92-9AB36E2A8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4689" y="3253698"/>
            <a:ext cx="4407017" cy="304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3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8975B3-4506-43D8-A58B-F90BE490E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41" y="-6231"/>
            <a:ext cx="10637240" cy="448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239903-49CB-4B36-9D34-47FBFF343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294" y="491954"/>
            <a:ext cx="4725339" cy="2803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330247-70D6-49B0-B07F-42BF71FD8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041" y="3429000"/>
            <a:ext cx="4732592" cy="2869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7703CB-753F-4145-8D60-A4372361A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337" y="3221371"/>
            <a:ext cx="4732591" cy="3077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ED88DF-1FB5-467A-8BED-D3B7E0584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336" y="464627"/>
            <a:ext cx="4323127" cy="28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9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3E8D20-1605-4986-83AB-2B53275B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Monthly Residential Impact for </a:t>
            </a:r>
            <a:r>
              <a:rPr lang="en-US" sz="3200" b="1" u="sng" dirty="0"/>
              <a:t>Inside Users </a:t>
            </a:r>
            <a:r>
              <a:rPr lang="en-US" sz="3200" b="1" dirty="0"/>
              <a:t>= 90% of Consumers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A16BC5-ACA4-449F-8DBF-29DFE9C98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30322"/>
              </p:ext>
            </p:extLst>
          </p:nvPr>
        </p:nvGraphicFramePr>
        <p:xfrm>
          <a:off x="2062480" y="1357325"/>
          <a:ext cx="8127999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211746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35687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46652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5/8”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Monthly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7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1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of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$139.32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8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of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$21.66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$259.92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2244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3EA792-EB2A-4CD6-8A7B-0DEC84700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664259"/>
              </p:ext>
            </p:extLst>
          </p:nvPr>
        </p:nvGraphicFramePr>
        <p:xfrm>
          <a:off x="2032000" y="4585195"/>
          <a:ext cx="8127999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8184039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547869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633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1”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Monthly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Annual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28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$79.32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of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$167.76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674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of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$288.36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38022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BEC3FD-A657-464E-B711-E23138586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821345"/>
              </p:ext>
            </p:extLst>
          </p:nvPr>
        </p:nvGraphicFramePr>
        <p:xfrm>
          <a:off x="2062480" y="2971260"/>
          <a:ext cx="8127999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235480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1007347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51268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3/4”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Monthly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24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62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of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$148.80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9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of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$269.40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36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54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3E8D20-1605-4986-83AB-2B53275B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Monthly Residential Impact for </a:t>
            </a:r>
            <a:r>
              <a:rPr lang="en-US" sz="3200" b="1" u="sng" dirty="0"/>
              <a:t>Outside Users </a:t>
            </a:r>
            <a:endParaRPr lang="en-US" sz="32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A16BC5-ACA4-449F-8DBF-29DFE9C98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84004"/>
              </p:ext>
            </p:extLst>
          </p:nvPr>
        </p:nvGraphicFramePr>
        <p:xfrm>
          <a:off x="2062480" y="1357325"/>
          <a:ext cx="8127999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211746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35687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46652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5/8”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Monthly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7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$76.32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1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of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$209.04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8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of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$32.49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$389.88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2244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3EA792-EB2A-4CD6-8A7B-0DEC84700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994927"/>
              </p:ext>
            </p:extLst>
          </p:nvPr>
        </p:nvGraphicFramePr>
        <p:xfrm>
          <a:off x="2032000" y="4585195"/>
          <a:ext cx="8127999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8184039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547869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633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1”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Monthly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Annual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28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$119.04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of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$251.64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674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of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$36.05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$432.60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38022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BEC3FD-A657-464E-B711-E23138586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12190"/>
              </p:ext>
            </p:extLst>
          </p:nvPr>
        </p:nvGraphicFramePr>
        <p:xfrm>
          <a:off x="2062480" y="2971260"/>
          <a:ext cx="8127999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235480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1007347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51268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3/4”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Monthly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24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62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of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$18.60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$223.20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9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of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$33.68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$404.16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36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3895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5">
      <a:dk1>
        <a:sysClr val="windowText" lastClr="000000"/>
      </a:dk1>
      <a:lt1>
        <a:sysClr val="window" lastClr="FFFFFF"/>
      </a:lt1>
      <a:dk2>
        <a:srgbClr val="2E75B5"/>
      </a:dk2>
      <a:lt2>
        <a:srgbClr val="FFFFFF"/>
      </a:lt2>
      <a:accent1>
        <a:srgbClr val="FF0000"/>
      </a:accent1>
      <a:accent2>
        <a:srgbClr val="0070C0"/>
      </a:accent2>
      <a:accent3>
        <a:srgbClr val="A5A5A5"/>
      </a:accent3>
      <a:accent4>
        <a:srgbClr val="000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15993</TotalTime>
  <Words>797</Words>
  <Application>Microsoft Office PowerPoint</Application>
  <PresentationFormat>Widescreen</PresentationFormat>
  <Paragraphs>164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Times New Roman</vt:lpstr>
      <vt:lpstr>Wingdings</vt:lpstr>
      <vt:lpstr>Retrospect</vt:lpstr>
      <vt:lpstr>PowerPoint Presentation</vt:lpstr>
      <vt:lpstr>Current Situation </vt:lpstr>
      <vt:lpstr>Current Situation </vt:lpstr>
      <vt:lpstr>Revenue / Expense Trend Comparison </vt:lpstr>
      <vt:lpstr>OEPA – Findlay Average Bill Comparison</vt:lpstr>
      <vt:lpstr>PowerPoint Presentation</vt:lpstr>
      <vt:lpstr>PowerPoint Presentation</vt:lpstr>
      <vt:lpstr>Monthly Residential Impact for Inside Users = 90% of Consumers</vt:lpstr>
      <vt:lpstr>Monthly Residential Impact for Outside Users </vt:lpstr>
      <vt:lpstr>Future Considerations</vt:lpstr>
      <vt:lpstr>Prioritizing the Master Plan</vt:lpstr>
      <vt:lpstr>Questions </vt:lpstr>
      <vt:lpstr>PowerPoint Presentation</vt:lpstr>
      <vt:lpstr>PowerPoint Presentation</vt:lpstr>
      <vt:lpstr>Water Production &amp; Capacity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Martin</dc:creator>
  <cp:lastModifiedBy>Robert Martin</cp:lastModifiedBy>
  <cp:revision>137</cp:revision>
  <cp:lastPrinted>2023-11-09T19:16:30Z</cp:lastPrinted>
  <dcterms:created xsi:type="dcterms:W3CDTF">2022-03-25T13:05:51Z</dcterms:created>
  <dcterms:modified xsi:type="dcterms:W3CDTF">2023-11-09T20:38:04Z</dcterms:modified>
</cp:coreProperties>
</file>